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0" r:id="rId15"/>
    <p:sldId id="272" r:id="rId16"/>
    <p:sldId id="273" r:id="rId17"/>
    <p:sldId id="274" r:id="rId18"/>
    <p:sldId id="275" r:id="rId19"/>
    <p:sldId id="276" r:id="rId20"/>
    <p:sldId id="277"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E228B-C6C1-4D6D-B0AB-5C32757F70AF}" type="datetimeFigureOut">
              <a:rPr lang="en-US" smtClean="0"/>
              <a:t>05-Mar-20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10995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E228B-C6C1-4D6D-B0AB-5C32757F70AF}" type="datetimeFigureOut">
              <a:rPr lang="en-US" smtClean="0"/>
              <a:t>05-Mar-20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363774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E228B-C6C1-4D6D-B0AB-5C32757F70AF}" type="datetimeFigureOut">
              <a:rPr lang="en-US" smtClean="0"/>
              <a:t>05-Mar-20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40380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E228B-C6C1-4D6D-B0AB-5C32757F70AF}" type="datetimeFigureOut">
              <a:rPr lang="en-US" smtClean="0"/>
              <a:t>05-Mar-20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285070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E228B-C6C1-4D6D-B0AB-5C32757F70AF}" type="datetimeFigureOut">
              <a:rPr lang="en-US" smtClean="0"/>
              <a:t>05-Mar-20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39882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E228B-C6C1-4D6D-B0AB-5C32757F70AF}" type="datetimeFigureOut">
              <a:rPr lang="en-US" smtClean="0"/>
              <a:t>05-Mar-20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354708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E228B-C6C1-4D6D-B0AB-5C32757F70AF}" type="datetimeFigureOut">
              <a:rPr lang="en-US" smtClean="0"/>
              <a:t>05-Mar-20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348924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E228B-C6C1-4D6D-B0AB-5C32757F70AF}" type="datetimeFigureOut">
              <a:rPr lang="en-US" smtClean="0"/>
              <a:t>05-Mar-20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404860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E228B-C6C1-4D6D-B0AB-5C32757F70AF}" type="datetimeFigureOut">
              <a:rPr lang="en-US" smtClean="0"/>
              <a:t>05-Mar-20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136163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E228B-C6C1-4D6D-B0AB-5C32757F70AF}" type="datetimeFigureOut">
              <a:rPr lang="en-US" smtClean="0"/>
              <a:t>05-Mar-20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428821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E228B-C6C1-4D6D-B0AB-5C32757F70AF}" type="datetimeFigureOut">
              <a:rPr lang="en-US" smtClean="0"/>
              <a:t>05-Mar-20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4C662-6CCC-4FB9-B9F3-E9CD1B9AD429}" type="slidenum">
              <a:rPr lang="en-US" smtClean="0"/>
              <a:t>‹#›</a:t>
            </a:fld>
            <a:endParaRPr lang="en-US"/>
          </a:p>
        </p:txBody>
      </p:sp>
    </p:spTree>
    <p:extLst>
      <p:ext uri="{BB962C8B-B14F-4D97-AF65-F5344CB8AC3E}">
        <p14:creationId xmlns:p14="http://schemas.microsoft.com/office/powerpoint/2010/main" val="368035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E228B-C6C1-4D6D-B0AB-5C32757F70AF}" type="datetimeFigureOut">
              <a:rPr lang="en-US" smtClean="0"/>
              <a:t>05-Mar-20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4C662-6CCC-4FB9-B9F3-E9CD1B9AD429}" type="slidenum">
              <a:rPr lang="en-US" smtClean="0"/>
              <a:t>‹#›</a:t>
            </a:fld>
            <a:endParaRPr lang="en-US"/>
          </a:p>
        </p:txBody>
      </p:sp>
    </p:spTree>
    <p:extLst>
      <p:ext uri="{BB962C8B-B14F-4D97-AF65-F5344CB8AC3E}">
        <p14:creationId xmlns:p14="http://schemas.microsoft.com/office/powerpoint/2010/main" val="2701516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oil_compaction" TargetMode="External"/><Relationship Id="rId2" Type="http://schemas.openxmlformats.org/officeDocument/2006/relationships/hyperlink" Target="https://en.wikipedia.org/wiki/Da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Pacific_Ocean" TargetMode="External"/><Relationship Id="rId2" Type="http://schemas.openxmlformats.org/officeDocument/2006/relationships/hyperlink" Target="https://en.wikipedia.org/wiki/Ocean_basin" TargetMode="External"/><Relationship Id="rId1" Type="http://schemas.openxmlformats.org/officeDocument/2006/relationships/slideLayout" Target="../slideLayouts/slideLayout7.xml"/><Relationship Id="rId5" Type="http://schemas.openxmlformats.org/officeDocument/2006/relationships/hyperlink" Target="https://en.wikipedia.org/wiki/Types_of_volcanic_eruptions" TargetMode="External"/><Relationship Id="rId4" Type="http://schemas.openxmlformats.org/officeDocument/2006/relationships/hyperlink" Target="https://en.wikipedia.org/wiki/Earthquak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Unit-IV</a:t>
            </a:r>
            <a:br>
              <a:rPr lang="en-US" dirty="0" smtClean="0"/>
            </a:br>
            <a:r>
              <a:rPr lang="en-US" dirty="0" smtClean="0"/>
              <a:t>Disaster and Development</a:t>
            </a:r>
            <a:endParaRPr lang="en-US" dirty="0"/>
          </a:p>
        </p:txBody>
      </p:sp>
      <p:sp>
        <p:nvSpPr>
          <p:cNvPr id="3" name="Subtitle 2"/>
          <p:cNvSpPr>
            <a:spLocks noGrp="1"/>
          </p:cNvSpPr>
          <p:nvPr>
            <p:ph type="subTitle" idx="1"/>
          </p:nvPr>
        </p:nvSpPr>
        <p:spPr>
          <a:xfrm>
            <a:off x="457200" y="2133600"/>
            <a:ext cx="8305800" cy="4495800"/>
          </a:xfrm>
        </p:spPr>
        <p:txBody>
          <a:bodyPr>
            <a:noAutofit/>
          </a:bodyPr>
          <a:lstStyle/>
          <a:p>
            <a:pPr algn="l"/>
            <a:r>
              <a:rPr lang="en-US" sz="4000" dirty="0">
                <a:solidFill>
                  <a:schemeClr val="tx1"/>
                </a:solidFill>
              </a:rPr>
              <a:t>Disasters and development are closely linked. Disasters can both destroy development initiatives and create development opportunities. Development schemes can both increase and decrease vulnerability.</a:t>
            </a:r>
          </a:p>
          <a:p>
            <a:endParaRPr lang="en-US" sz="2400" dirty="0"/>
          </a:p>
        </p:txBody>
      </p:sp>
    </p:spTree>
    <p:extLst>
      <p:ext uri="{BB962C8B-B14F-4D97-AF65-F5344CB8AC3E}">
        <p14:creationId xmlns:p14="http://schemas.microsoft.com/office/powerpoint/2010/main" val="402424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77143"/>
            <a:ext cx="8382000" cy="4031873"/>
          </a:xfrm>
          <a:prstGeom prst="rect">
            <a:avLst/>
          </a:prstGeom>
        </p:spPr>
        <p:txBody>
          <a:bodyPr wrap="square">
            <a:spAutoFit/>
          </a:bodyPr>
          <a:lstStyle/>
          <a:p>
            <a:r>
              <a:rPr lang="en-US" sz="3200" b="1" dirty="0"/>
              <a:t>Development</a:t>
            </a:r>
            <a:endParaRPr lang="en-US" sz="3200" dirty="0"/>
          </a:p>
          <a:p>
            <a:r>
              <a:rPr lang="en-US" sz="3200" dirty="0"/>
              <a:t>Housing or infrastructure projects built in accordance with construction safety codes are less vulnerable because they have been designed to better withstand disaster impact. Research into construction of adobe dwellings in Peru, for example, aims to improve the performance of old and new dwellings in future seismic events.</a:t>
            </a:r>
          </a:p>
        </p:txBody>
      </p:sp>
    </p:spTree>
    <p:extLst>
      <p:ext uri="{BB962C8B-B14F-4D97-AF65-F5344CB8AC3E}">
        <p14:creationId xmlns:p14="http://schemas.microsoft.com/office/powerpoint/2010/main" val="122458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553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68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43677"/>
            <a:ext cx="7467600" cy="5016758"/>
          </a:xfrm>
          <a:prstGeom prst="rect">
            <a:avLst/>
          </a:prstGeom>
        </p:spPr>
        <p:txBody>
          <a:bodyPr wrap="square">
            <a:spAutoFit/>
          </a:bodyPr>
          <a:lstStyle/>
          <a:p>
            <a:pPr algn="just"/>
            <a:r>
              <a:rPr lang="en-US" sz="3200" dirty="0"/>
              <a:t>Activities related to </a:t>
            </a:r>
            <a:r>
              <a:rPr lang="en-US" sz="3200" b="1" u="sng" dirty="0"/>
              <a:t>development projects </a:t>
            </a:r>
            <a:r>
              <a:rPr lang="en-US" sz="3200" dirty="0"/>
              <a:t>- such as quarrying for construction materials or indiscriminate clearing of forests for agricultural purposes - can degrade soil conditions, thereby increasing the risk of disasters. Other projects designed as income-generating opportunities can accelerate urban growth and force </a:t>
            </a:r>
            <a:r>
              <a:rPr lang="en-US" sz="3200" dirty="0" smtClean="0"/>
              <a:t>low income </a:t>
            </a:r>
            <a:r>
              <a:rPr lang="en-US" sz="3200" dirty="0"/>
              <a:t>workers to seek housing in marginal, hazard prone areas.</a:t>
            </a:r>
          </a:p>
        </p:txBody>
      </p:sp>
    </p:spTree>
    <p:extLst>
      <p:ext uri="{BB962C8B-B14F-4D97-AF65-F5344CB8AC3E}">
        <p14:creationId xmlns:p14="http://schemas.microsoft.com/office/powerpoint/2010/main" val="65707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elid.digicollection.org/documents/ph25we/p036d.j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6400800" cy="5562600"/>
          </a:xfrm>
          <a:prstGeom prst="rect">
            <a:avLst/>
          </a:prstGeom>
          <a:noFill/>
          <a:ln>
            <a:noFill/>
          </a:ln>
        </p:spPr>
      </p:pic>
    </p:spTree>
    <p:extLst>
      <p:ext uri="{BB962C8B-B14F-4D97-AF65-F5344CB8AC3E}">
        <p14:creationId xmlns:p14="http://schemas.microsoft.com/office/powerpoint/2010/main" val="119253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382000" cy="6124754"/>
          </a:xfrm>
          <a:prstGeom prst="rect">
            <a:avLst/>
          </a:prstGeom>
        </p:spPr>
        <p:txBody>
          <a:bodyPr wrap="square">
            <a:spAutoFit/>
          </a:bodyPr>
          <a:lstStyle/>
          <a:p>
            <a:pPr algn="just"/>
            <a:r>
              <a:rPr lang="en-US" sz="2800" dirty="0"/>
              <a:t>For a long time the cause and effect relationship between disasters and social and economic development was ignored. Ministries of Planning and Finance and other development planners did not concern themselves with disasters. At best, development planners hoped that disasters would not occur and, if they did, were most effectively handled by relief from donor countries and relief organizations. Development programs were not assessed in the context of disasters, neither from the effect of the disaster on the development program nor from the point of whether the development programs increased either the likelihood of a disaster or increased the potential damaging effects of a disaster.</a:t>
            </a:r>
          </a:p>
        </p:txBody>
      </p:sp>
    </p:spTree>
    <p:extLst>
      <p:ext uri="{BB962C8B-B14F-4D97-AF65-F5344CB8AC3E}">
        <p14:creationId xmlns:p14="http://schemas.microsoft.com/office/powerpoint/2010/main" val="10206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05800" cy="5016758"/>
          </a:xfrm>
          <a:prstGeom prst="rect">
            <a:avLst/>
          </a:prstGeom>
        </p:spPr>
        <p:txBody>
          <a:bodyPr wrap="square">
            <a:spAutoFit/>
          </a:bodyPr>
          <a:lstStyle/>
          <a:p>
            <a:pPr algn="just"/>
            <a:r>
              <a:rPr lang="en-US" sz="3200" dirty="0"/>
              <a:t>Disasters were seen in the context of emergency response - not as a part of long term development programming. When a disaster did occur, the response was directed to emergency needs and cleaning up. Communities under disaster distress were seen as unlikely places to institute development. The post-disaster environment was seen as too turbulent to promote institutional changes aimed at promoting long term development.</a:t>
            </a:r>
          </a:p>
        </p:txBody>
      </p:sp>
    </p:spTree>
    <p:extLst>
      <p:ext uri="{BB962C8B-B14F-4D97-AF65-F5344CB8AC3E}">
        <p14:creationId xmlns:p14="http://schemas.microsoft.com/office/powerpoint/2010/main" val="409861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162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46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28650" y="1371600"/>
            <a:ext cx="821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6" descr="Description: http://www.nzdl.org/gsdl/collect/aedl/archives/HASH68c9.dir/img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7981"/>
            <a:ext cx="1981200" cy="14252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14425" y="2233137"/>
            <a:ext cx="7239000" cy="31085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Disasters</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set back development programming destroying years of development initiatives.</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Infrastructure improvement e.g. transport and utility systems are destroyed by a flood</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574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flood.</a:t>
            </a: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7" name="Picture 7" descr="Description: http://www.nzdl.org/gsdl/collect/aedl/archives/HASH68c9.dir/img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28600"/>
            <a:ext cx="2095500" cy="1485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286000" y="1747392"/>
            <a:ext cx="6477000"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Rebuilding after a disaster provides significant opportunities to initiate development programs.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self-help housing program to rebuild housing destroyed by an earthquake teaches new skills, strengthens community pride and leadership and retains development dollars that otherwise would be exported to large construction companies.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470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8" descr="Description: http://www.nzdl.org/gsdl/collect/aedl/archives/HASH68c9.dir/img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76287"/>
            <a:ext cx="1676400" cy="1433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66800" y="2805754"/>
            <a:ext cx="7772400"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Development programs can increase an area’s susceptibility to disasters.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major increase in livestock development leads to overgrazing, which contributes to desertification and increases vulnerability to famine.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92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5509200"/>
          </a:xfrm>
          <a:prstGeom prst="rect">
            <a:avLst/>
          </a:prstGeom>
        </p:spPr>
        <p:txBody>
          <a:bodyPr wrap="square">
            <a:spAutoFit/>
          </a:bodyPr>
          <a:lstStyle/>
          <a:p>
            <a:r>
              <a:rPr lang="en-US" sz="3200" dirty="0"/>
              <a:t>In the traditional approach to disasters, the attitude was that the disasters, especially natural ones, were an act of god and as such were beyond human control; accepting death and damage to property was part of the costs. With such an attitude, most development plans were designed without consideration for the effect disasters would have on community plans and vice versa. When a disaster did occur, the </a:t>
            </a:r>
            <a:r>
              <a:rPr lang="en-US" sz="3200" dirty="0" smtClean="0"/>
              <a:t>response </a:t>
            </a:r>
            <a:r>
              <a:rPr lang="en-US" sz="3200" dirty="0"/>
              <a:t>was directed at meeting emergency needs and cleaning up</a:t>
            </a:r>
          </a:p>
        </p:txBody>
      </p:sp>
    </p:spTree>
    <p:extLst>
      <p:ext uri="{BB962C8B-B14F-4D97-AF65-F5344CB8AC3E}">
        <p14:creationId xmlns:p14="http://schemas.microsoft.com/office/powerpoint/2010/main" val="100829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0" descr="Description: http://www.nzdl.org/gsdl/collect/aedl/archives/HASH68c9.dir/img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95375"/>
            <a:ext cx="1524000" cy="1647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78428" y="3118996"/>
            <a:ext cx="7955972"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4. Development programs can be designed to decrease the susceptibility to disasters and their negative consequences.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Housing projects constructed under building codes designed to withstand high winds result in less destruction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during the next tropical storm.</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022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7620000" cy="4431983"/>
          </a:xfrm>
          <a:prstGeom prst="rect">
            <a:avLst/>
          </a:prstGeom>
        </p:spPr>
        <p:txBody>
          <a:bodyPr wrap="square">
            <a:spAutoFit/>
          </a:bodyPr>
          <a:lstStyle/>
          <a:p>
            <a:pPr algn="just"/>
            <a:r>
              <a:rPr lang="en-US" sz="3200" dirty="0"/>
              <a:t>Impact of Development </a:t>
            </a:r>
            <a:r>
              <a:rPr lang="en-US" sz="3200" dirty="0" smtClean="0"/>
              <a:t>Projects</a:t>
            </a:r>
          </a:p>
          <a:p>
            <a:pPr algn="just"/>
            <a:r>
              <a:rPr lang="en-US" sz="3200" dirty="0"/>
              <a:t>Dams are massive barriers built across rivers and streams to confine and utilize the flow of water for human purposes such as irrigation and generation of hydroelectricity. This confinement of water creates lakes or reservoirs. </a:t>
            </a:r>
          </a:p>
          <a:p>
            <a:pPr algn="just"/>
            <a:endParaRPr lang="en-US" sz="4000" dirty="0" smtClean="0"/>
          </a:p>
          <a:p>
            <a:endParaRPr lang="en-US" dirty="0"/>
          </a:p>
        </p:txBody>
      </p:sp>
    </p:spTree>
    <p:extLst>
      <p:ext uri="{BB962C8B-B14F-4D97-AF65-F5344CB8AC3E}">
        <p14:creationId xmlns:p14="http://schemas.microsoft.com/office/powerpoint/2010/main" val="312755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5.jpg"/>
          <p:cNvPicPr>
            <a:picLocks noChangeAspect="1"/>
          </p:cNvPicPr>
          <p:nvPr/>
        </p:nvPicPr>
        <p:blipFill>
          <a:blip r:embed="rId2"/>
          <a:stretch>
            <a:fillRect/>
          </a:stretch>
        </p:blipFill>
        <p:spPr>
          <a:xfrm>
            <a:off x="685800" y="457200"/>
            <a:ext cx="8229600" cy="5867400"/>
          </a:xfrm>
          <a:prstGeom prst="rect">
            <a:avLst/>
          </a:prstGeom>
        </p:spPr>
      </p:pic>
    </p:spTree>
    <p:extLst>
      <p:ext uri="{BB962C8B-B14F-4D97-AF65-F5344CB8AC3E}">
        <p14:creationId xmlns:p14="http://schemas.microsoft.com/office/powerpoint/2010/main" val="113887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2.jpg"/>
          <p:cNvPicPr>
            <a:picLocks noChangeAspect="1"/>
          </p:cNvPicPr>
          <p:nvPr/>
        </p:nvPicPr>
        <p:blipFill>
          <a:blip r:embed="rId2"/>
          <a:stretch>
            <a:fillRect/>
          </a:stretch>
        </p:blipFill>
        <p:spPr>
          <a:xfrm>
            <a:off x="304800" y="762000"/>
            <a:ext cx="8305800" cy="5562600"/>
          </a:xfrm>
          <a:prstGeom prst="rect">
            <a:avLst/>
          </a:prstGeom>
        </p:spPr>
      </p:pic>
    </p:spTree>
    <p:extLst>
      <p:ext uri="{BB962C8B-B14F-4D97-AF65-F5344CB8AC3E}">
        <p14:creationId xmlns:p14="http://schemas.microsoft.com/office/powerpoint/2010/main" val="300733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3.jpg"/>
          <p:cNvPicPr>
            <a:picLocks noChangeAspect="1"/>
          </p:cNvPicPr>
          <p:nvPr/>
        </p:nvPicPr>
        <p:blipFill>
          <a:blip r:embed="rId2"/>
          <a:stretch>
            <a:fillRect/>
          </a:stretch>
        </p:blipFill>
        <p:spPr>
          <a:xfrm>
            <a:off x="533400" y="228600"/>
            <a:ext cx="8305800" cy="5638800"/>
          </a:xfrm>
          <a:prstGeom prst="rect">
            <a:avLst/>
          </a:prstGeom>
        </p:spPr>
      </p:pic>
    </p:spTree>
    <p:extLst>
      <p:ext uri="{BB962C8B-B14F-4D97-AF65-F5344CB8AC3E}">
        <p14:creationId xmlns:p14="http://schemas.microsoft.com/office/powerpoint/2010/main" val="60660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6.jpg"/>
          <p:cNvPicPr>
            <a:picLocks noChangeAspect="1"/>
          </p:cNvPicPr>
          <p:nvPr/>
        </p:nvPicPr>
        <p:blipFill>
          <a:blip r:embed="rId2"/>
          <a:stretch>
            <a:fillRect/>
          </a:stretch>
        </p:blipFill>
        <p:spPr>
          <a:xfrm>
            <a:off x="685800" y="228600"/>
            <a:ext cx="7848600" cy="6096000"/>
          </a:xfrm>
          <a:prstGeom prst="rect">
            <a:avLst/>
          </a:prstGeom>
        </p:spPr>
      </p:pic>
    </p:spTree>
    <p:extLst>
      <p:ext uri="{BB962C8B-B14F-4D97-AF65-F5344CB8AC3E}">
        <p14:creationId xmlns:p14="http://schemas.microsoft.com/office/powerpoint/2010/main" val="96926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8.jpg"/>
          <p:cNvPicPr>
            <a:picLocks noChangeAspect="1"/>
          </p:cNvPicPr>
          <p:nvPr/>
        </p:nvPicPr>
        <p:blipFill>
          <a:blip r:embed="rId2"/>
          <a:stretch>
            <a:fillRect/>
          </a:stretch>
        </p:blipFill>
        <p:spPr>
          <a:xfrm>
            <a:off x="457200" y="381000"/>
            <a:ext cx="8229600" cy="5562600"/>
          </a:xfrm>
          <a:prstGeom prst="rect">
            <a:avLst/>
          </a:prstGeom>
        </p:spPr>
      </p:pic>
    </p:spTree>
    <p:extLst>
      <p:ext uri="{BB962C8B-B14F-4D97-AF65-F5344CB8AC3E}">
        <p14:creationId xmlns:p14="http://schemas.microsoft.com/office/powerpoint/2010/main" val="27592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m9.jpg"/>
          <p:cNvPicPr>
            <a:picLocks noChangeAspect="1"/>
          </p:cNvPicPr>
          <p:nvPr/>
        </p:nvPicPr>
        <p:blipFill>
          <a:blip r:embed="rId2"/>
          <a:stretch>
            <a:fillRect/>
          </a:stretch>
        </p:blipFill>
        <p:spPr>
          <a:xfrm>
            <a:off x="457200" y="533401"/>
            <a:ext cx="8229599" cy="5791200"/>
          </a:xfrm>
          <a:prstGeom prst="rect">
            <a:avLst/>
          </a:prstGeom>
        </p:spPr>
      </p:pic>
    </p:spTree>
    <p:extLst>
      <p:ext uri="{BB962C8B-B14F-4D97-AF65-F5344CB8AC3E}">
        <p14:creationId xmlns:p14="http://schemas.microsoft.com/office/powerpoint/2010/main" val="244216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8077200" cy="2862322"/>
          </a:xfrm>
          <a:prstGeom prst="rect">
            <a:avLst/>
          </a:prstGeom>
        </p:spPr>
        <p:txBody>
          <a:bodyPr wrap="square">
            <a:spAutoFit/>
          </a:bodyPr>
          <a:lstStyle/>
          <a:p>
            <a:r>
              <a:rPr lang="en-US" sz="3600" b="1" dirty="0"/>
              <a:t>Embankment</a:t>
            </a:r>
          </a:p>
          <a:p>
            <a:r>
              <a:rPr lang="en-US" sz="3600" dirty="0"/>
              <a:t>An </a:t>
            </a:r>
            <a:r>
              <a:rPr lang="en-US" sz="3600" b="1" dirty="0"/>
              <a:t>embankment dam</a:t>
            </a:r>
            <a:r>
              <a:rPr lang="en-US" sz="3600" dirty="0"/>
              <a:t> is a large </a:t>
            </a:r>
            <a:r>
              <a:rPr lang="en-US" sz="3600" dirty="0">
                <a:hlinkClick r:id="rId2" tooltip="Dam"/>
              </a:rPr>
              <a:t>artificial dam</a:t>
            </a:r>
            <a:r>
              <a:rPr lang="en-US" sz="3600" dirty="0"/>
              <a:t>. </a:t>
            </a:r>
          </a:p>
          <a:p>
            <a:r>
              <a:rPr lang="en-US" sz="3600" dirty="0"/>
              <a:t>It is typically created by the placement and </a:t>
            </a:r>
            <a:r>
              <a:rPr lang="en-US" sz="3600" dirty="0">
                <a:hlinkClick r:id="rId3" tooltip="Soil compaction"/>
              </a:rPr>
              <a:t>compaction</a:t>
            </a:r>
            <a:r>
              <a:rPr lang="en-US" sz="3600" dirty="0"/>
              <a:t> of soil, sand, clay, or rock.</a:t>
            </a:r>
            <a:endParaRPr lang="en-US" sz="3600" dirty="0"/>
          </a:p>
        </p:txBody>
      </p:sp>
    </p:spTree>
    <p:extLst>
      <p:ext uri="{BB962C8B-B14F-4D97-AF65-F5344CB8AC3E}">
        <p14:creationId xmlns:p14="http://schemas.microsoft.com/office/powerpoint/2010/main" val="8464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001000" cy="4401205"/>
          </a:xfrm>
          <a:prstGeom prst="rect">
            <a:avLst/>
          </a:prstGeom>
        </p:spPr>
        <p:txBody>
          <a:bodyPr wrap="square">
            <a:spAutoFit/>
          </a:bodyPr>
          <a:lstStyle/>
          <a:p>
            <a:r>
              <a:rPr lang="en-US" sz="2800" b="1" dirty="0"/>
              <a:t>IMPACT OF BREACHING</a:t>
            </a:r>
          </a:p>
          <a:p>
            <a:r>
              <a:rPr lang="en-US" sz="2800" dirty="0" smtClean="0"/>
              <a:t>interferes </a:t>
            </a:r>
            <a:r>
              <a:rPr lang="en-US" sz="2800" dirty="0"/>
              <a:t>with the geomorphological processes of the </a:t>
            </a:r>
          </a:p>
          <a:p>
            <a:r>
              <a:rPr lang="en-US" sz="2800" dirty="0"/>
              <a:t>River (overtopping, meandering nature of the river, alignment of embankment, poor maintenance of the embankment and other  anthropogenic activities)</a:t>
            </a:r>
          </a:p>
          <a:p>
            <a:pPr>
              <a:buNone/>
            </a:pPr>
            <a:endParaRPr lang="en-US" sz="2800" dirty="0"/>
          </a:p>
          <a:p>
            <a:r>
              <a:rPr lang="en-US" sz="2800" dirty="0"/>
              <a:t> quality of construction of such embankments is never uniformly good</a:t>
            </a:r>
          </a:p>
          <a:p>
            <a:r>
              <a:rPr lang="en-US" sz="2800" dirty="0"/>
              <a:t>embankments themselves deteriorate with time due to erosion by rainfall</a:t>
            </a:r>
          </a:p>
        </p:txBody>
      </p:sp>
    </p:spTree>
    <p:extLst>
      <p:ext uri="{BB962C8B-B14F-4D97-AF65-F5344CB8AC3E}">
        <p14:creationId xmlns:p14="http://schemas.microsoft.com/office/powerpoint/2010/main" val="338479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610600" cy="3970318"/>
          </a:xfrm>
          <a:prstGeom prst="rect">
            <a:avLst/>
          </a:prstGeom>
        </p:spPr>
        <p:txBody>
          <a:bodyPr wrap="square">
            <a:spAutoFit/>
          </a:bodyPr>
          <a:lstStyle/>
          <a:p>
            <a:r>
              <a:rPr lang="en-US" sz="3600" dirty="0"/>
              <a:t>In the current approach, it has been realized that much more can and need to be done to reduce the severity of hazards and disasters.  A growing </a:t>
            </a:r>
            <a:r>
              <a:rPr lang="en-US" sz="3600" dirty="0" smtClean="0"/>
              <a:t>knowledge </a:t>
            </a:r>
            <a:r>
              <a:rPr lang="en-US" sz="3600" dirty="0"/>
              <a:t>on the relationships between disasters and development indicates four basic themes as follows:</a:t>
            </a:r>
          </a:p>
        </p:txBody>
      </p:sp>
    </p:spTree>
    <p:extLst>
      <p:ext uri="{BB962C8B-B14F-4D97-AF65-F5344CB8AC3E}">
        <p14:creationId xmlns:p14="http://schemas.microsoft.com/office/powerpoint/2010/main" val="423249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762000"/>
            <a:ext cx="8610600" cy="4832092"/>
          </a:xfrm>
          <a:prstGeom prst="rect">
            <a:avLst/>
          </a:prstGeom>
        </p:spPr>
        <p:txBody>
          <a:bodyPr wrap="square">
            <a:spAutoFit/>
          </a:bodyPr>
          <a:lstStyle/>
          <a:p>
            <a:pPr marL="457200" indent="-457200">
              <a:buFont typeface="Arial" pitchFamily="34" charset="0"/>
              <a:buChar char="•"/>
            </a:pPr>
            <a:r>
              <a:rPr lang="en-US" sz="2800" dirty="0"/>
              <a:t>interference by humans (e.g., cutting embankments to allow for the passage of irrigation water in the dry season), burrowing of animals, and road or other traffic along and across the structure, etc. </a:t>
            </a:r>
          </a:p>
          <a:p>
            <a:pPr marL="457200" indent="-457200">
              <a:buFont typeface="Arial" pitchFamily="34" charset="0"/>
              <a:buChar char="•"/>
            </a:pPr>
            <a:endParaRPr lang="en-US" sz="2800" dirty="0"/>
          </a:p>
          <a:p>
            <a:pPr marL="457200" indent="-457200">
              <a:buFont typeface="Arial" pitchFamily="34" charset="0"/>
              <a:buChar char="•"/>
            </a:pPr>
            <a:r>
              <a:rPr lang="en-US" sz="2800" dirty="0"/>
              <a:t>huge flood water rushing through the agricultural field and settlements and also has given rise to the sand incursion over that fertile agricultural fields making them unproductive. </a:t>
            </a:r>
          </a:p>
          <a:p>
            <a:pPr marL="457200" indent="-457200">
              <a:buFont typeface="Arial" pitchFamily="34" charset="0"/>
              <a:buChar char="•"/>
            </a:pPr>
            <a:r>
              <a:rPr lang="en-US" sz="2800" dirty="0"/>
              <a:t>the affected people  compelled to migrate from one occupation to other. </a:t>
            </a:r>
          </a:p>
        </p:txBody>
      </p:sp>
    </p:spTree>
    <p:extLst>
      <p:ext uri="{BB962C8B-B14F-4D97-AF65-F5344CB8AC3E}">
        <p14:creationId xmlns:p14="http://schemas.microsoft.com/office/powerpoint/2010/main" val="270911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6858000" cy="7048083"/>
          </a:xfrm>
          <a:prstGeom prst="rect">
            <a:avLst/>
          </a:prstGeom>
        </p:spPr>
        <p:txBody>
          <a:bodyPr wrap="square">
            <a:spAutoFit/>
          </a:bodyPr>
          <a:lstStyle/>
          <a:p>
            <a:r>
              <a:rPr lang="en-US" sz="3200" b="1" u="sng" dirty="0" smtClean="0"/>
              <a:t>Land use</a:t>
            </a:r>
          </a:p>
          <a:p>
            <a:pPr marL="457200" indent="-457200">
              <a:buFont typeface="Arial" pitchFamily="34" charset="0"/>
              <a:buChar char="•"/>
            </a:pPr>
            <a:r>
              <a:rPr lang="en-US" sz="2800" dirty="0"/>
              <a:t>Major land–use changes have occurred in the </a:t>
            </a:r>
            <a:r>
              <a:rPr lang="en-US" sz="2800" dirty="0" smtClean="0"/>
              <a:t>United </a:t>
            </a:r>
            <a:r>
              <a:rPr lang="en-US" sz="2800" dirty="0"/>
              <a:t>States </a:t>
            </a:r>
            <a:r>
              <a:rPr lang="en-US" sz="2800" dirty="0" smtClean="0"/>
              <a:t>during </a:t>
            </a:r>
            <a:r>
              <a:rPr lang="en-US" sz="2800" dirty="0"/>
              <a:t>the past 25 years.</a:t>
            </a:r>
          </a:p>
          <a:p>
            <a:pPr marL="457200" indent="-457200">
              <a:buFont typeface="Arial" pitchFamily="34" charset="0"/>
              <a:buChar char="•"/>
            </a:pPr>
            <a:r>
              <a:rPr lang="en-US" sz="2800" dirty="0"/>
              <a:t>total area of cropland, pastureland decreased by 76 million acres </a:t>
            </a:r>
            <a:r>
              <a:rPr lang="en-US" sz="2800" dirty="0" smtClean="0"/>
              <a:t>in </a:t>
            </a:r>
            <a:r>
              <a:rPr lang="en-US" sz="2800" dirty="0"/>
              <a:t>48 states </a:t>
            </a:r>
            <a:r>
              <a:rPr lang="en-US" sz="2800" dirty="0" smtClean="0"/>
              <a:t>from </a:t>
            </a:r>
            <a:r>
              <a:rPr lang="en-US" sz="2800" dirty="0"/>
              <a:t>1982 to 2003, while </a:t>
            </a:r>
            <a:r>
              <a:rPr lang="en-US" sz="2800" dirty="0" smtClean="0"/>
              <a:t>total </a:t>
            </a:r>
            <a:r>
              <a:rPr lang="en-US" sz="2800" dirty="0"/>
              <a:t>area of developed land increased by 36 million acres or 48</a:t>
            </a:r>
            <a:r>
              <a:rPr lang="en-US" sz="2800" dirty="0" smtClean="0"/>
              <a:t>%.</a:t>
            </a:r>
          </a:p>
          <a:p>
            <a:pPr marL="457200" indent="-457200">
              <a:buFont typeface="Arial" pitchFamily="34" charset="0"/>
              <a:buChar char="•"/>
            </a:pPr>
            <a:r>
              <a:rPr lang="en-US" sz="2800" dirty="0" smtClean="0"/>
              <a:t>In </a:t>
            </a:r>
            <a:r>
              <a:rPr lang="en-US" sz="2800" dirty="0"/>
              <a:t>Indonesia, about 500 </a:t>
            </a:r>
            <a:r>
              <a:rPr lang="en-US" sz="2800" dirty="0" err="1"/>
              <a:t>sq</a:t>
            </a:r>
            <a:r>
              <a:rPr lang="en-US" sz="2800" dirty="0"/>
              <a:t> km of forest area are cleared each year, </a:t>
            </a:r>
            <a:r>
              <a:rPr lang="en-US" sz="2800" dirty="0" smtClean="0"/>
              <a:t>replaced </a:t>
            </a:r>
            <a:r>
              <a:rPr lang="en-US" sz="2800" dirty="0"/>
              <a:t>with oil palm plantations.</a:t>
            </a:r>
          </a:p>
          <a:p>
            <a:pPr marL="457200" indent="-457200">
              <a:buFont typeface="Arial" pitchFamily="34" charset="0"/>
              <a:buChar char="•"/>
            </a:pPr>
            <a:r>
              <a:rPr lang="en-US" sz="2800" dirty="0"/>
              <a:t>In many countries, including India, cities are expanding well beyond their formal limits </a:t>
            </a:r>
          </a:p>
          <a:p>
            <a:pPr marL="457200" indent="-457200">
              <a:buFont typeface="Arial" pitchFamily="34" charset="0"/>
              <a:buChar char="•"/>
            </a:pPr>
            <a:endParaRPr lang="en-US" sz="2800" dirty="0"/>
          </a:p>
          <a:p>
            <a:pPr marL="457200" indent="-457200">
              <a:buFont typeface="Arial" pitchFamily="34" charset="0"/>
              <a:buChar char="•"/>
            </a:pPr>
            <a:endParaRPr lang="en-US" sz="2800" b="1" u="sng" dirty="0"/>
          </a:p>
        </p:txBody>
      </p:sp>
    </p:spTree>
    <p:extLst>
      <p:ext uri="{BB962C8B-B14F-4D97-AF65-F5344CB8AC3E}">
        <p14:creationId xmlns:p14="http://schemas.microsoft.com/office/powerpoint/2010/main" val="222785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4893647"/>
          </a:xfrm>
          <a:prstGeom prst="rect">
            <a:avLst/>
          </a:prstGeom>
        </p:spPr>
        <p:txBody>
          <a:bodyPr wrap="square">
            <a:spAutoFit/>
          </a:bodyPr>
          <a:lstStyle/>
          <a:p>
            <a:r>
              <a:rPr lang="en-US" sz="3200" b="1" u="sng" dirty="0" smtClean="0"/>
              <a:t>urbanization </a:t>
            </a:r>
            <a:endParaRPr lang="en-US" sz="3200" b="1" u="sng" dirty="0"/>
          </a:p>
          <a:p>
            <a:r>
              <a:rPr lang="en-US" sz="2800" dirty="0" smtClean="0"/>
              <a:t>Transforming </a:t>
            </a:r>
            <a:r>
              <a:rPr lang="en-US" sz="2800" dirty="0"/>
              <a:t>land use from agriculture and forests into industry, </a:t>
            </a:r>
            <a:r>
              <a:rPr lang="en-US" sz="2800" dirty="0" smtClean="0"/>
              <a:t>residential, commercial </a:t>
            </a:r>
            <a:r>
              <a:rPr lang="en-US" sz="2800" dirty="0"/>
              <a:t>buildings, other infrastructure and horticulture. </a:t>
            </a:r>
          </a:p>
          <a:p>
            <a:r>
              <a:rPr lang="en-US" sz="2800" dirty="0"/>
              <a:t>spaces of </a:t>
            </a:r>
            <a:r>
              <a:rPr lang="en-US" sz="2800" dirty="0" err="1" smtClean="0"/>
              <a:t>perii</a:t>
            </a:r>
            <a:r>
              <a:rPr lang="en-US" sz="2800" dirty="0" smtClean="0"/>
              <a:t>-urban </a:t>
            </a:r>
            <a:r>
              <a:rPr lang="en-US" sz="2800" dirty="0"/>
              <a:t>areas (outside city limits) become sites from which </a:t>
            </a:r>
            <a:endParaRPr lang="en-US" sz="2800" dirty="0" smtClean="0"/>
          </a:p>
          <a:p>
            <a:pPr marL="457200" indent="-457200">
              <a:buFont typeface="Arial" pitchFamily="34" charset="0"/>
              <a:buChar char="•"/>
            </a:pPr>
            <a:r>
              <a:rPr lang="en-US" sz="2800" dirty="0" smtClean="0"/>
              <a:t>groundwater </a:t>
            </a:r>
            <a:r>
              <a:rPr lang="en-US" sz="2800" dirty="0"/>
              <a:t>is pumped and transported to the </a:t>
            </a:r>
            <a:r>
              <a:rPr lang="en-US" sz="2800" dirty="0" smtClean="0"/>
              <a:t>city</a:t>
            </a:r>
          </a:p>
          <a:p>
            <a:pPr marL="457200" indent="-457200">
              <a:buFont typeface="Arial" pitchFamily="34" charset="0"/>
              <a:buChar char="•"/>
            </a:pPr>
            <a:r>
              <a:rPr lang="en-US" sz="2800" dirty="0" smtClean="0"/>
              <a:t> new </a:t>
            </a:r>
            <a:r>
              <a:rPr lang="en-US" sz="2800" dirty="0"/>
              <a:t>industrial zones are </a:t>
            </a:r>
            <a:r>
              <a:rPr lang="en-US" sz="2800" dirty="0" smtClean="0"/>
              <a:t>developed </a:t>
            </a:r>
          </a:p>
          <a:p>
            <a:pPr marL="457200" indent="-457200">
              <a:buFont typeface="Arial" pitchFamily="34" charset="0"/>
              <a:buChar char="•"/>
            </a:pPr>
            <a:r>
              <a:rPr lang="en-US" sz="2800" dirty="0" smtClean="0"/>
              <a:t>urban </a:t>
            </a:r>
            <a:r>
              <a:rPr lang="en-US" sz="2800" dirty="0"/>
              <a:t>waste is </a:t>
            </a:r>
            <a:r>
              <a:rPr lang="en-US" sz="2800" dirty="0" smtClean="0"/>
              <a:t>dumped</a:t>
            </a:r>
          </a:p>
          <a:p>
            <a:pPr marL="457200" indent="-457200">
              <a:buFont typeface="Arial" pitchFamily="34" charset="0"/>
              <a:buChar char="•"/>
            </a:pPr>
            <a:r>
              <a:rPr lang="en-US" sz="2800" dirty="0" smtClean="0"/>
              <a:t>vegetables </a:t>
            </a:r>
            <a:r>
              <a:rPr lang="en-US" sz="2800" dirty="0"/>
              <a:t>and other high-value crops are grown for nearby urban </a:t>
            </a:r>
            <a:r>
              <a:rPr lang="en-US" sz="2800" dirty="0" smtClean="0"/>
              <a:t>centers.</a:t>
            </a:r>
            <a:endParaRPr lang="en-US" sz="2800" dirty="0"/>
          </a:p>
        </p:txBody>
      </p:sp>
    </p:spTree>
    <p:extLst>
      <p:ext uri="{BB962C8B-B14F-4D97-AF65-F5344CB8AC3E}">
        <p14:creationId xmlns:p14="http://schemas.microsoft.com/office/powerpoint/2010/main" val="36950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43677"/>
            <a:ext cx="7924800" cy="5016758"/>
          </a:xfrm>
          <a:prstGeom prst="rect">
            <a:avLst/>
          </a:prstGeom>
        </p:spPr>
        <p:txBody>
          <a:bodyPr wrap="square">
            <a:spAutoFit/>
          </a:bodyPr>
          <a:lstStyle/>
          <a:p>
            <a:pPr marL="457200" indent="-457200">
              <a:buFont typeface="Arial" pitchFamily="34" charset="0"/>
              <a:buChar char="•"/>
            </a:pPr>
            <a:r>
              <a:rPr lang="en-US" sz="3200" dirty="0"/>
              <a:t>Land use change is a process by which human activities transform the natural </a:t>
            </a:r>
            <a:r>
              <a:rPr lang="en-US" sz="3200" dirty="0" smtClean="0"/>
              <a:t>landscape.</a:t>
            </a:r>
            <a:endParaRPr lang="en-US" sz="3200" dirty="0"/>
          </a:p>
          <a:p>
            <a:pPr marL="457200" indent="-457200">
              <a:buFont typeface="Arial" pitchFamily="34" charset="0"/>
              <a:buChar char="•"/>
            </a:pPr>
            <a:r>
              <a:rPr lang="en-US" sz="3200" dirty="0"/>
              <a:t>It affects soil properties.</a:t>
            </a:r>
          </a:p>
          <a:p>
            <a:pPr marL="457200" indent="-457200">
              <a:buFont typeface="Arial" pitchFamily="34" charset="0"/>
              <a:buChar char="•"/>
            </a:pPr>
            <a:r>
              <a:rPr lang="en-US" sz="3200" dirty="0"/>
              <a:t>Depending on the intensity and type of use, soil may be modified in its </a:t>
            </a:r>
          </a:p>
          <a:p>
            <a:pPr marL="914400" lvl="1" indent="-457200">
              <a:buFont typeface="Arial" pitchFamily="34" charset="0"/>
              <a:buChar char="•"/>
            </a:pPr>
            <a:r>
              <a:rPr lang="en-US" sz="3200" dirty="0"/>
              <a:t>physical properties (structure, consistency, and density)  </a:t>
            </a:r>
          </a:p>
          <a:p>
            <a:pPr marL="914400" lvl="1" indent="-457200">
              <a:buFont typeface="Arial" pitchFamily="34" charset="0"/>
              <a:buChar char="•"/>
            </a:pPr>
            <a:r>
              <a:rPr lang="en-US" sz="3200" dirty="0"/>
              <a:t>chemical (e.g., </a:t>
            </a:r>
            <a:r>
              <a:rPr lang="en-US" sz="3200" dirty="0" err="1"/>
              <a:t>cation</a:t>
            </a:r>
            <a:r>
              <a:rPr lang="en-US" sz="3200" dirty="0"/>
              <a:t> exchange capacity, pH, soil salinity etc.)</a:t>
            </a:r>
            <a:endParaRPr lang="en-US" sz="3200" dirty="0"/>
          </a:p>
        </p:txBody>
      </p:sp>
    </p:spTree>
    <p:extLst>
      <p:ext uri="{BB962C8B-B14F-4D97-AF65-F5344CB8AC3E}">
        <p14:creationId xmlns:p14="http://schemas.microsoft.com/office/powerpoint/2010/main" val="732617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086600" cy="5570756"/>
          </a:xfrm>
          <a:prstGeom prst="rect">
            <a:avLst/>
          </a:prstGeom>
        </p:spPr>
        <p:txBody>
          <a:bodyPr wrap="square">
            <a:spAutoFit/>
          </a:bodyPr>
          <a:lstStyle/>
          <a:p>
            <a:r>
              <a:rPr lang="en-US" sz="3600" b="1" dirty="0" smtClean="0"/>
              <a:t>Effects</a:t>
            </a:r>
          </a:p>
          <a:p>
            <a:pPr marL="457200" indent="-457200">
              <a:buFont typeface="Arial" pitchFamily="34" charset="0"/>
              <a:buChar char="•"/>
            </a:pPr>
            <a:r>
              <a:rPr lang="en-US" sz="3200" dirty="0"/>
              <a:t>effects on climate change. </a:t>
            </a:r>
          </a:p>
          <a:p>
            <a:pPr marL="457200" indent="-457200">
              <a:buFont typeface="Arial" pitchFamily="34" charset="0"/>
              <a:buChar char="•"/>
            </a:pPr>
            <a:r>
              <a:rPr lang="en-US" sz="3200" dirty="0"/>
              <a:t>changes in soil properties.</a:t>
            </a:r>
          </a:p>
          <a:p>
            <a:pPr marL="457200" indent="-457200">
              <a:buFont typeface="Arial" pitchFamily="34" charset="0"/>
              <a:buChar char="•"/>
            </a:pPr>
            <a:r>
              <a:rPr lang="en-US" sz="3200" dirty="0"/>
              <a:t>disruption of soil functions (construction of roads …)</a:t>
            </a:r>
          </a:p>
          <a:p>
            <a:pPr marL="457200" indent="-457200">
              <a:buFont typeface="Arial" pitchFamily="34" charset="0"/>
              <a:buChar char="•"/>
            </a:pPr>
            <a:r>
              <a:rPr lang="en-US" sz="3200" dirty="0"/>
              <a:t>converting agricultural land for housing or industry, filling up ponds and building housing complexes on lake beds, etc. impact ecosystem services</a:t>
            </a:r>
          </a:p>
          <a:p>
            <a:endParaRPr lang="en-US" sz="3200" b="1" dirty="0"/>
          </a:p>
        </p:txBody>
      </p:sp>
    </p:spTree>
    <p:extLst>
      <p:ext uri="{BB962C8B-B14F-4D97-AF65-F5344CB8AC3E}">
        <p14:creationId xmlns:p14="http://schemas.microsoft.com/office/powerpoint/2010/main" val="2938359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52823"/>
            <a:ext cx="8077200" cy="5078313"/>
          </a:xfrm>
          <a:prstGeom prst="rect">
            <a:avLst/>
          </a:prstGeom>
        </p:spPr>
        <p:txBody>
          <a:bodyPr wrap="square">
            <a:spAutoFit/>
          </a:bodyPr>
          <a:lstStyle/>
          <a:p>
            <a:r>
              <a:rPr lang="en-US" sz="3600" b="1" u="sng" dirty="0"/>
              <a:t>Remedies</a:t>
            </a:r>
          </a:p>
          <a:p>
            <a:pPr marL="285750" indent="-285750">
              <a:buFont typeface="Arial" pitchFamily="34" charset="0"/>
              <a:buChar char="•"/>
            </a:pPr>
            <a:r>
              <a:rPr lang="en-US" sz="3200"/>
              <a:t>protecting </a:t>
            </a:r>
            <a:r>
              <a:rPr lang="en-US" sz="3200" smtClean="0"/>
              <a:t>water bodies</a:t>
            </a:r>
            <a:r>
              <a:rPr lang="en-US" sz="3200" dirty="0"/>
              <a:t>, </a:t>
            </a:r>
          </a:p>
          <a:p>
            <a:pPr marL="285750" indent="-285750">
              <a:buFont typeface="Arial" pitchFamily="34" charset="0"/>
              <a:buChar char="•"/>
            </a:pPr>
            <a:r>
              <a:rPr lang="en-US" sz="3200" dirty="0"/>
              <a:t>conserving groundwater, </a:t>
            </a:r>
          </a:p>
          <a:p>
            <a:pPr marL="285750" indent="-285750">
              <a:buFont typeface="Arial" pitchFamily="34" charset="0"/>
              <a:buChar char="•"/>
            </a:pPr>
            <a:r>
              <a:rPr lang="en-US" sz="3200" dirty="0"/>
              <a:t>reducing our ecological footprint and </a:t>
            </a:r>
          </a:p>
          <a:p>
            <a:pPr marL="285750" indent="-285750">
              <a:buFont typeface="Arial" pitchFamily="34" charset="0"/>
              <a:buChar char="•"/>
            </a:pPr>
            <a:r>
              <a:rPr lang="en-US" sz="3200" dirty="0"/>
              <a:t>living in more compact communities are good ways to address both climate change mitigation and adaptation, reducing greenhouse gases.</a:t>
            </a:r>
          </a:p>
          <a:p>
            <a:pPr marL="285750" indent="-285750">
              <a:buFont typeface="Arial" pitchFamily="34" charset="0"/>
              <a:buChar char="•"/>
            </a:pPr>
            <a:r>
              <a:rPr lang="en-US" sz="3200" dirty="0"/>
              <a:t>requires more research to provide guidance to policymakers.</a:t>
            </a:r>
            <a:endParaRPr lang="en-US" sz="3200" dirty="0"/>
          </a:p>
        </p:txBody>
      </p:sp>
    </p:spTree>
    <p:extLst>
      <p:ext uri="{BB962C8B-B14F-4D97-AF65-F5344CB8AC3E}">
        <p14:creationId xmlns:p14="http://schemas.microsoft.com/office/powerpoint/2010/main" val="188412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924800" cy="7294305"/>
          </a:xfrm>
          <a:prstGeom prst="rect">
            <a:avLst/>
          </a:prstGeom>
        </p:spPr>
        <p:txBody>
          <a:bodyPr wrap="square">
            <a:spAutoFit/>
          </a:bodyPr>
          <a:lstStyle/>
          <a:p>
            <a:r>
              <a:rPr lang="en-US" sz="3200" dirty="0"/>
              <a:t>FACTORS AFFECTING </a:t>
            </a:r>
            <a:r>
              <a:rPr lang="en-US" sz="3200" dirty="0" smtClean="0"/>
              <a:t>VULNERABILITY</a:t>
            </a:r>
          </a:p>
          <a:p>
            <a:endParaRPr lang="en-US" sz="3200" dirty="0" smtClean="0"/>
          </a:p>
          <a:p>
            <a:r>
              <a:rPr lang="en-US" sz="2800" dirty="0"/>
              <a:t>Human Factors: </a:t>
            </a:r>
          </a:p>
          <a:p>
            <a:pPr lvl="1"/>
            <a:r>
              <a:rPr lang="en-US" sz="2800" dirty="0"/>
              <a:t>different people, even within the same region, have different vulnerability to natural hazards. </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152556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ring of fire.jpg"/>
          <p:cNvPicPr>
            <a:picLocks noChangeAspect="1"/>
          </p:cNvPicPr>
          <p:nvPr/>
        </p:nvPicPr>
        <p:blipFill>
          <a:blip r:embed="rId2"/>
          <a:stretch>
            <a:fillRect/>
          </a:stretch>
        </p:blipFill>
        <p:spPr>
          <a:xfrm>
            <a:off x="1295400" y="533400"/>
            <a:ext cx="6553200" cy="3809999"/>
          </a:xfrm>
          <a:prstGeom prst="rect">
            <a:avLst/>
          </a:prstGeom>
        </p:spPr>
      </p:pic>
    </p:spTree>
    <p:extLst>
      <p:ext uri="{BB962C8B-B14F-4D97-AF65-F5344CB8AC3E}">
        <p14:creationId xmlns:p14="http://schemas.microsoft.com/office/powerpoint/2010/main" val="1126784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77200" cy="4031873"/>
          </a:xfrm>
          <a:prstGeom prst="rect">
            <a:avLst/>
          </a:prstGeom>
        </p:spPr>
        <p:txBody>
          <a:bodyPr wrap="square">
            <a:spAutoFit/>
          </a:bodyPr>
          <a:lstStyle/>
          <a:p>
            <a:r>
              <a:rPr lang="en-US" sz="3200" b="1" dirty="0"/>
              <a:t>Ring of Fire</a:t>
            </a:r>
            <a:r>
              <a:rPr lang="en-US" sz="3200" dirty="0"/>
              <a:t> is a major area in the </a:t>
            </a:r>
            <a:r>
              <a:rPr lang="en-US" sz="3200" dirty="0">
                <a:hlinkClick r:id="rId2" tooltip="Ocean basin"/>
              </a:rPr>
              <a:t>basin</a:t>
            </a:r>
            <a:r>
              <a:rPr lang="en-US" sz="3200" dirty="0"/>
              <a:t> of the </a:t>
            </a:r>
            <a:r>
              <a:rPr lang="en-US" sz="3200" dirty="0">
                <a:hlinkClick r:id="rId3" tooltip="Pacific Ocean"/>
              </a:rPr>
              <a:t>Pacific Ocean</a:t>
            </a:r>
            <a:r>
              <a:rPr lang="en-US" sz="3200" dirty="0"/>
              <a:t> where many </a:t>
            </a:r>
            <a:r>
              <a:rPr lang="en-US" sz="3200" dirty="0">
                <a:hlinkClick r:id="rId4" tooltip="Earthquake"/>
              </a:rPr>
              <a:t>earthquakes</a:t>
            </a:r>
            <a:r>
              <a:rPr lang="en-US" sz="3200" dirty="0"/>
              <a:t> and </a:t>
            </a:r>
            <a:r>
              <a:rPr lang="en-US" sz="3200" dirty="0">
                <a:hlinkClick r:id="rId5" tooltip="Types of volcanic eruptions"/>
              </a:rPr>
              <a:t>volcanic eruptions</a:t>
            </a:r>
            <a:r>
              <a:rPr lang="en-US" sz="3200" dirty="0"/>
              <a:t> occur. </a:t>
            </a:r>
          </a:p>
          <a:p>
            <a:r>
              <a:rPr lang="en-US" sz="3200" dirty="0"/>
              <a:t>large 40,000 km horseshoe shape.</a:t>
            </a:r>
          </a:p>
          <a:p>
            <a:r>
              <a:rPr lang="en-US" sz="3200" dirty="0"/>
              <a:t>About </a:t>
            </a:r>
            <a:r>
              <a:rPr lang="en-US" sz="3200" dirty="0" smtClean="0"/>
              <a:t>90%</a:t>
            </a:r>
            <a:r>
              <a:rPr lang="en-US" sz="3200" baseline="30000" dirty="0"/>
              <a:t> </a:t>
            </a:r>
            <a:r>
              <a:rPr lang="en-US" sz="3200" dirty="0" smtClean="0"/>
              <a:t>of </a:t>
            </a:r>
            <a:r>
              <a:rPr lang="en-US" sz="3200" dirty="0"/>
              <a:t>the world's earthquakes and 81</a:t>
            </a:r>
            <a:r>
              <a:rPr lang="en-US" sz="3200" dirty="0" smtClean="0"/>
              <a:t>%</a:t>
            </a:r>
            <a:r>
              <a:rPr lang="en-US" sz="3200" baseline="30000" dirty="0"/>
              <a:t> </a:t>
            </a:r>
            <a:r>
              <a:rPr lang="en-US" sz="3200" dirty="0"/>
              <a:t> of the world's largest earthquakes occur along the Ring of Fire.</a:t>
            </a:r>
            <a:endParaRPr lang="en-US" sz="3200" dirty="0"/>
          </a:p>
        </p:txBody>
      </p:sp>
    </p:spTree>
    <p:extLst>
      <p:ext uri="{BB962C8B-B14F-4D97-AF65-F5344CB8AC3E}">
        <p14:creationId xmlns:p14="http://schemas.microsoft.com/office/powerpoint/2010/main" val="826074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71386"/>
            <a:ext cx="8001000" cy="4524315"/>
          </a:xfrm>
          <a:prstGeom prst="rect">
            <a:avLst/>
          </a:prstGeom>
        </p:spPr>
        <p:txBody>
          <a:bodyPr wrap="square">
            <a:spAutoFit/>
          </a:bodyPr>
          <a:lstStyle/>
          <a:p>
            <a:r>
              <a:rPr lang="en-US" sz="3200" dirty="0"/>
              <a:t>Wealth : </a:t>
            </a:r>
          </a:p>
          <a:p>
            <a:pPr lvl="1"/>
            <a:r>
              <a:rPr lang="en-US" sz="3200" dirty="0"/>
              <a:t>poor - less able to afford housing and other infrastructure that can withstand extreme events. </a:t>
            </a:r>
          </a:p>
          <a:p>
            <a:pPr lvl="1"/>
            <a:r>
              <a:rPr lang="en-US" sz="3200" dirty="0"/>
              <a:t>less able to purchase resources needed for disaster response</a:t>
            </a:r>
          </a:p>
          <a:p>
            <a:pPr lvl="1"/>
            <a:r>
              <a:rPr lang="en-US" sz="3200" dirty="0"/>
              <a:t>less likely to have insurance policies that can contribute. </a:t>
            </a:r>
          </a:p>
          <a:p>
            <a:pPr lvl="1"/>
            <a:r>
              <a:rPr lang="en-US" sz="3200" dirty="0"/>
              <a:t>less likely to have access to medical care. </a:t>
            </a:r>
          </a:p>
        </p:txBody>
      </p:sp>
    </p:spTree>
    <p:extLst>
      <p:ext uri="{BB962C8B-B14F-4D97-AF65-F5344CB8AC3E}">
        <p14:creationId xmlns:p14="http://schemas.microsoft.com/office/powerpoint/2010/main" val="172185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534400" cy="7294305"/>
          </a:xfrm>
          <a:prstGeom prst="rect">
            <a:avLst/>
          </a:prstGeom>
        </p:spPr>
        <p:txBody>
          <a:bodyPr wrap="square">
            <a:spAutoFit/>
          </a:bodyPr>
          <a:lstStyle/>
          <a:p>
            <a:pPr marL="571500" lvl="0" indent="-571500">
              <a:buFont typeface="Arial" pitchFamily="34" charset="0"/>
              <a:buChar char="•"/>
            </a:pPr>
            <a:r>
              <a:rPr lang="en-US" sz="3600" dirty="0"/>
              <a:t>Disasters set back development programming, destroying years of development initiatives. </a:t>
            </a:r>
          </a:p>
          <a:p>
            <a:pPr marL="571500" lvl="0" indent="-571500">
              <a:buFont typeface="Arial" pitchFamily="34" charset="0"/>
              <a:buChar char="•"/>
            </a:pPr>
            <a:r>
              <a:rPr lang="en-US" sz="3600" dirty="0"/>
              <a:t>Rebuilding after a disaster provides significant opportunities to initiate development programs. </a:t>
            </a:r>
            <a:endParaRPr lang="en-US" sz="3600" dirty="0" smtClean="0"/>
          </a:p>
          <a:p>
            <a:pPr marL="571500" lvl="0" indent="-571500">
              <a:buFont typeface="Arial" pitchFamily="34" charset="0"/>
              <a:buChar char="•"/>
            </a:pPr>
            <a:r>
              <a:rPr lang="en-US" sz="3600" dirty="0"/>
              <a:t>Development programmes can increase an area’s susceptibility to disasters. </a:t>
            </a:r>
          </a:p>
          <a:p>
            <a:pPr marL="571500" lvl="0" indent="-571500">
              <a:buFont typeface="Arial" pitchFamily="34" charset="0"/>
              <a:buChar char="•"/>
            </a:pPr>
            <a:r>
              <a:rPr lang="en-US" sz="3600" dirty="0"/>
              <a:t>Development programmes can be designed to decrease the susceptibility to disasters and their negative consequences.</a:t>
            </a:r>
          </a:p>
          <a:p>
            <a:pPr marL="571500" lvl="0" indent="-571500">
              <a:buFont typeface="Arial" pitchFamily="34" charset="0"/>
              <a:buChar char="•"/>
            </a:pPr>
            <a:endParaRPr lang="en-US" sz="3600" dirty="0"/>
          </a:p>
        </p:txBody>
      </p:sp>
    </p:spTree>
    <p:extLst>
      <p:ext uri="{BB962C8B-B14F-4D97-AF65-F5344CB8AC3E}">
        <p14:creationId xmlns:p14="http://schemas.microsoft.com/office/powerpoint/2010/main" val="675082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772400" cy="5693866"/>
          </a:xfrm>
          <a:prstGeom prst="rect">
            <a:avLst/>
          </a:prstGeom>
        </p:spPr>
        <p:txBody>
          <a:bodyPr wrap="square">
            <a:spAutoFit/>
          </a:bodyPr>
          <a:lstStyle/>
          <a:p>
            <a:pPr lvl="1"/>
            <a:r>
              <a:rPr lang="en-US" sz="2800" dirty="0"/>
              <a:t>Exceptions: some coastal areas contain expensive beachside real estate populated mainly by the rich, leaving the rich more vulnerable to tsunamis, storm surges, and other coastal hazards. </a:t>
            </a:r>
          </a:p>
          <a:p>
            <a:pPr lvl="1"/>
            <a:r>
              <a:rPr lang="en-US" sz="2800" dirty="0"/>
              <a:t>rich tend to lose more money from disasters, simply because they have more valuable property at stake. </a:t>
            </a:r>
          </a:p>
          <a:p>
            <a:pPr lvl="1"/>
            <a:r>
              <a:rPr lang="en-US" sz="2800" dirty="0"/>
              <a:t>Eg. Hurricane Katrina (wealthier area, fewer deaths, higher monetary damage); Cyclone </a:t>
            </a:r>
            <a:r>
              <a:rPr lang="en-US" sz="2800" dirty="0" err="1"/>
              <a:t>Nargis</a:t>
            </a:r>
            <a:r>
              <a:rPr lang="en-US" sz="2800" dirty="0"/>
              <a:t> (poorer area, more deaths, less monetary damage). </a:t>
            </a:r>
          </a:p>
          <a:p>
            <a:endParaRPr lang="en-US" sz="2800" dirty="0"/>
          </a:p>
        </p:txBody>
      </p:sp>
    </p:spTree>
    <p:extLst>
      <p:ext uri="{BB962C8B-B14F-4D97-AF65-F5344CB8AC3E}">
        <p14:creationId xmlns:p14="http://schemas.microsoft.com/office/powerpoint/2010/main" val="22554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5262979"/>
          </a:xfrm>
          <a:prstGeom prst="rect">
            <a:avLst/>
          </a:prstGeom>
        </p:spPr>
        <p:txBody>
          <a:bodyPr wrap="square">
            <a:spAutoFit/>
          </a:bodyPr>
          <a:lstStyle/>
          <a:p>
            <a:r>
              <a:rPr lang="en-US" sz="2800" dirty="0"/>
              <a:t>Education : </a:t>
            </a:r>
          </a:p>
          <a:p>
            <a:r>
              <a:rPr lang="en-US" sz="2800" dirty="0"/>
              <a:t>With education, we can learn how to avoid or reduce many impacts. </a:t>
            </a:r>
          </a:p>
          <a:p>
            <a:r>
              <a:rPr lang="en-US" sz="2800" dirty="0"/>
              <a:t>When populations are literate, then written messages can be used to spread word about hazards in general or about specific disasters. </a:t>
            </a:r>
          </a:p>
          <a:p>
            <a:r>
              <a:rPr lang="en-US" sz="2800" dirty="0"/>
              <a:t>Even without literacy, it is possible to educate a population about hazards in order to help it reduce its vulnerability. </a:t>
            </a:r>
          </a:p>
          <a:p>
            <a:r>
              <a:rPr lang="en-US" sz="2800" dirty="0"/>
              <a:t>When populations include professionals trained in hazards, then these people can help the populations with their hazards preparations and responses. </a:t>
            </a:r>
            <a:endParaRPr lang="en-US" sz="2800" dirty="0"/>
          </a:p>
        </p:txBody>
      </p:sp>
    </p:spTree>
    <p:extLst>
      <p:ext uri="{BB962C8B-B14F-4D97-AF65-F5344CB8AC3E}">
        <p14:creationId xmlns:p14="http://schemas.microsoft.com/office/powerpoint/2010/main" val="160748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16984"/>
            <a:ext cx="7086600" cy="4524315"/>
          </a:xfrm>
          <a:prstGeom prst="rect">
            <a:avLst/>
          </a:prstGeom>
        </p:spPr>
        <p:txBody>
          <a:bodyPr wrap="square">
            <a:spAutoFit/>
          </a:bodyPr>
          <a:lstStyle/>
          <a:p>
            <a:pPr algn="just"/>
            <a:r>
              <a:rPr lang="en-US" sz="3600" dirty="0"/>
              <a:t>Governance : </a:t>
            </a:r>
          </a:p>
          <a:p>
            <a:pPr lvl="1" algn="just"/>
            <a:r>
              <a:rPr lang="en-US" sz="3600" dirty="0"/>
              <a:t>Governments can advance policies that reduce vulnerability. </a:t>
            </a:r>
          </a:p>
          <a:p>
            <a:pPr lvl="1" algn="just"/>
            <a:r>
              <a:rPr lang="en-US" sz="3600" dirty="0"/>
              <a:t>They can establish agencies tasked with reducing vulnerability, such as NDMA. </a:t>
            </a:r>
            <a:r>
              <a:rPr lang="en-US" sz="3600" dirty="0" smtClean="0"/>
              <a:t>(National Disaster Management Authority)</a:t>
            </a:r>
            <a:endParaRPr lang="en-US" sz="3600" dirty="0"/>
          </a:p>
          <a:p>
            <a:pPr algn="just"/>
            <a:r>
              <a:rPr lang="en-US" sz="3600" dirty="0"/>
              <a:t> </a:t>
            </a:r>
            <a:endParaRPr lang="en-US" sz="3600" dirty="0"/>
          </a:p>
        </p:txBody>
      </p:sp>
    </p:spTree>
    <p:extLst>
      <p:ext uri="{BB962C8B-B14F-4D97-AF65-F5344CB8AC3E}">
        <p14:creationId xmlns:p14="http://schemas.microsoft.com/office/powerpoint/2010/main" val="38991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924800" cy="5016758"/>
          </a:xfrm>
          <a:prstGeom prst="rect">
            <a:avLst/>
          </a:prstGeom>
        </p:spPr>
        <p:txBody>
          <a:bodyPr wrap="square">
            <a:spAutoFit/>
          </a:bodyPr>
          <a:lstStyle/>
          <a:p>
            <a:pPr algn="just"/>
            <a:r>
              <a:rPr lang="en-US" sz="3200" dirty="0"/>
              <a:t>On 23 December 2005, the Government of India enacted the Disaster Management Act, which envisaged the creation of the National Disaster Management Authority (NDMA), headed by the Prime Minister, and State Disaster Management Authorities (SDMAs) headed by respective Chief Ministers, to spearhead and implement a holistic and integrated approach to Disaster Management in India.</a:t>
            </a:r>
            <a:endParaRPr lang="en-US" sz="3200" dirty="0"/>
          </a:p>
        </p:txBody>
      </p:sp>
    </p:spTree>
    <p:extLst>
      <p:ext uri="{BB962C8B-B14F-4D97-AF65-F5344CB8AC3E}">
        <p14:creationId xmlns:p14="http://schemas.microsoft.com/office/powerpoint/2010/main" val="1204314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8229600" cy="4524315"/>
          </a:xfrm>
          <a:prstGeom prst="rect">
            <a:avLst/>
          </a:prstGeom>
        </p:spPr>
        <p:txBody>
          <a:bodyPr wrap="square">
            <a:spAutoFit/>
          </a:bodyPr>
          <a:lstStyle/>
          <a:p>
            <a:r>
              <a:rPr lang="en-US" sz="3600" dirty="0"/>
              <a:t>NDMA Vision</a:t>
            </a:r>
            <a:br>
              <a:rPr lang="en-US" sz="3600" dirty="0"/>
            </a:br>
            <a:r>
              <a:rPr lang="en-US" sz="3600" dirty="0"/>
              <a:t>"To build a safer and disaster resilient India by a holistic, pro-active, technology driven and sustainable development strategy that involves all stakeholders and fosters a culture of prevention, preparedness and mitigation."</a:t>
            </a:r>
          </a:p>
          <a:p>
            <a:endParaRPr lang="en-US" sz="3600" dirty="0"/>
          </a:p>
        </p:txBody>
      </p:sp>
    </p:spTree>
    <p:extLst>
      <p:ext uri="{BB962C8B-B14F-4D97-AF65-F5344CB8AC3E}">
        <p14:creationId xmlns:p14="http://schemas.microsoft.com/office/powerpoint/2010/main" val="4285582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24800" cy="4524315"/>
          </a:xfrm>
          <a:prstGeom prst="rect">
            <a:avLst/>
          </a:prstGeom>
        </p:spPr>
        <p:txBody>
          <a:bodyPr wrap="square">
            <a:spAutoFit/>
          </a:bodyPr>
          <a:lstStyle/>
          <a:p>
            <a:pPr lvl="1" algn="just"/>
            <a:r>
              <a:rPr lang="en-US" sz="3600" dirty="0"/>
              <a:t>They can support education and awareness efforts, as well as economic development to reduce poverty. </a:t>
            </a:r>
          </a:p>
          <a:p>
            <a:pPr lvl="1" algn="just"/>
            <a:r>
              <a:rPr lang="en-US" sz="3600" dirty="0"/>
              <a:t>Finally, they can foster social networks and empower individuals and communities to help themselves to prepare for and respond to hazards.</a:t>
            </a:r>
          </a:p>
          <a:p>
            <a:pPr algn="just"/>
            <a:r>
              <a:rPr lang="en-US" sz="3600" dirty="0"/>
              <a:t> </a:t>
            </a:r>
            <a:endParaRPr lang="en-US" sz="3600" dirty="0"/>
          </a:p>
        </p:txBody>
      </p:sp>
    </p:spTree>
    <p:extLst>
      <p:ext uri="{BB962C8B-B14F-4D97-AF65-F5344CB8AC3E}">
        <p14:creationId xmlns:p14="http://schemas.microsoft.com/office/powerpoint/2010/main" val="3837964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816977"/>
          </a:xfrm>
          <a:prstGeom prst="rect">
            <a:avLst/>
          </a:prstGeom>
        </p:spPr>
        <p:txBody>
          <a:bodyPr wrap="square">
            <a:spAutoFit/>
          </a:bodyPr>
          <a:lstStyle/>
          <a:p>
            <a:pPr lvl="1"/>
            <a:r>
              <a:rPr lang="en-US" sz="3600" b="1" dirty="0"/>
              <a:t>without government</a:t>
            </a:r>
            <a:endParaRPr lang="en-US" sz="3600" b="1" dirty="0" smtClean="0"/>
          </a:p>
          <a:p>
            <a:pPr lvl="1"/>
            <a:r>
              <a:rPr lang="en-US" sz="2400" dirty="0" smtClean="0"/>
              <a:t>communities </a:t>
            </a:r>
            <a:r>
              <a:rPr lang="en-US" sz="2400" dirty="0"/>
              <a:t>can informally engage in many of these governance activities. </a:t>
            </a:r>
          </a:p>
          <a:p>
            <a:pPr lvl="1"/>
            <a:r>
              <a:rPr lang="en-US" sz="2400" dirty="0"/>
              <a:t>Often the most vulnerable people are those who are politically marginalized, because these people have less access to key resources and opportunities. </a:t>
            </a:r>
          </a:p>
          <a:p>
            <a:pPr lvl="1"/>
            <a:r>
              <a:rPr lang="en-US" sz="2400" dirty="0"/>
              <a:t>Eg. Myanmar government during Cyclone </a:t>
            </a:r>
            <a:r>
              <a:rPr lang="en-US" sz="2400" dirty="0" err="1"/>
              <a:t>Nargis</a:t>
            </a:r>
            <a:r>
              <a:rPr lang="en-US" sz="2400" dirty="0"/>
              <a:t>. This government is isolated from the international community and, thus, was not welcoming to international assistance in the aftermath of the cyclone. </a:t>
            </a:r>
          </a:p>
          <a:p>
            <a:pPr lvl="1"/>
            <a:r>
              <a:rPr lang="en-US" sz="2400" dirty="0"/>
              <a:t>Haiti after its 2010 earthquake. Haiti, like Myanmar, is a poor country, but it has positive and close relationships with the international community and thus readily welcomed international assistance in the aftermath of the earthquake. This assistance saved many lives and is helping Haiti </a:t>
            </a:r>
            <a:r>
              <a:rPr lang="en-US" sz="2400" dirty="0" smtClean="0"/>
              <a:t>rebuild.</a:t>
            </a:r>
            <a:endParaRPr lang="en-US" sz="2400" dirty="0"/>
          </a:p>
        </p:txBody>
      </p:sp>
    </p:spTree>
    <p:extLst>
      <p:ext uri="{BB962C8B-B14F-4D97-AF65-F5344CB8AC3E}">
        <p14:creationId xmlns:p14="http://schemas.microsoft.com/office/powerpoint/2010/main" val="1288202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4893647"/>
          </a:xfrm>
          <a:prstGeom prst="rect">
            <a:avLst/>
          </a:prstGeom>
        </p:spPr>
        <p:txBody>
          <a:bodyPr wrap="square">
            <a:spAutoFit/>
          </a:bodyPr>
          <a:lstStyle/>
          <a:p>
            <a:r>
              <a:rPr lang="en-US" sz="3200" b="1" u="sng" dirty="0"/>
              <a:t>Technology : </a:t>
            </a:r>
          </a:p>
          <a:p>
            <a:pPr lvl="1"/>
            <a:r>
              <a:rPr lang="en-US" sz="2800" dirty="0"/>
              <a:t>Technology can improve our ability to forecast extreme events, withstand the impacts of the events, and recover afterwards. </a:t>
            </a:r>
          </a:p>
          <a:p>
            <a:pPr lvl="1"/>
            <a:r>
              <a:rPr lang="en-US" sz="2800" dirty="0"/>
              <a:t>Technology is closely tied to wealth, education, and governance. </a:t>
            </a:r>
          </a:p>
          <a:p>
            <a:pPr lvl="1"/>
            <a:r>
              <a:rPr lang="en-US" sz="2800" dirty="0"/>
              <a:t>Wealthier, more educated society's are more likely to have more advanced technology. </a:t>
            </a:r>
          </a:p>
          <a:p>
            <a:pPr lvl="1"/>
            <a:r>
              <a:rPr lang="en-US" sz="2800" dirty="0"/>
              <a:t>A society's governance systems play a large role in how - and how effectively - the available technology is used in a disaster situation. </a:t>
            </a:r>
          </a:p>
        </p:txBody>
      </p:sp>
    </p:spTree>
    <p:extLst>
      <p:ext uri="{BB962C8B-B14F-4D97-AF65-F5344CB8AC3E}">
        <p14:creationId xmlns:p14="http://schemas.microsoft.com/office/powerpoint/2010/main" val="1278984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847"/>
            <a:ext cx="8458200" cy="5816977"/>
          </a:xfrm>
          <a:prstGeom prst="rect">
            <a:avLst/>
          </a:prstGeom>
        </p:spPr>
        <p:txBody>
          <a:bodyPr wrap="square">
            <a:spAutoFit/>
          </a:bodyPr>
          <a:lstStyle/>
          <a:p>
            <a:r>
              <a:rPr lang="en-US" sz="3600" b="1" u="sng" dirty="0"/>
              <a:t>Age:</a:t>
            </a:r>
            <a:r>
              <a:rPr lang="en-US" sz="2400" dirty="0"/>
              <a:t> </a:t>
            </a:r>
          </a:p>
          <a:p>
            <a:pPr lvl="1"/>
            <a:r>
              <a:rPr lang="en-US" sz="2400" dirty="0"/>
              <a:t>Children and the elderly tend to be more vulnerable. They have less physical strength to survive disasters and are often more susceptible to certain diseases. </a:t>
            </a:r>
          </a:p>
          <a:p>
            <a:pPr lvl="1"/>
            <a:r>
              <a:rPr lang="en-US" sz="2400" dirty="0"/>
              <a:t>The elderly often also have declining vision and hearing. </a:t>
            </a:r>
          </a:p>
          <a:p>
            <a:pPr lvl="1"/>
            <a:r>
              <a:rPr lang="en-US" sz="2400" dirty="0"/>
              <a:t>Children, especially young children, have less education. </a:t>
            </a:r>
          </a:p>
          <a:p>
            <a:pPr lvl="1"/>
            <a:r>
              <a:rPr lang="en-US" sz="2400" dirty="0"/>
              <a:t>Finally, both children and the elderly have fewer financial resources and are frequently dependent on others for survival. </a:t>
            </a:r>
          </a:p>
          <a:p>
            <a:pPr lvl="1"/>
            <a:r>
              <a:rPr lang="en-US" sz="2400" dirty="0"/>
              <a:t>In order for them to survive a disaster, it is necessary for both them and their caretakers to stay alive and stay together. </a:t>
            </a:r>
          </a:p>
          <a:p>
            <a:pPr lvl="1"/>
            <a:r>
              <a:rPr lang="en-US" sz="2400" dirty="0"/>
              <a:t>Eg. 2003 European heat wave. About 40,000 people died in one of the hottest summers ever in Europe. Many of the deaths were elderly people who were still capable of taking care of themselves. These people were not able to adapt to the extreme heat and had no one helping them out. </a:t>
            </a:r>
            <a:endParaRPr lang="en-US" sz="2400" dirty="0"/>
          </a:p>
        </p:txBody>
      </p:sp>
    </p:spTree>
    <p:extLst>
      <p:ext uri="{BB962C8B-B14F-4D97-AF65-F5344CB8AC3E}">
        <p14:creationId xmlns:p14="http://schemas.microsoft.com/office/powerpoint/2010/main" val="269272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077200" cy="4832092"/>
          </a:xfrm>
          <a:prstGeom prst="rect">
            <a:avLst/>
          </a:prstGeom>
        </p:spPr>
        <p:txBody>
          <a:bodyPr wrap="square">
            <a:spAutoFit/>
          </a:bodyPr>
          <a:lstStyle/>
          <a:p>
            <a:r>
              <a:rPr lang="en-US" sz="2800" b="1" u="sng" dirty="0"/>
              <a:t>Gender : </a:t>
            </a:r>
          </a:p>
          <a:p>
            <a:pPr lvl="1"/>
            <a:r>
              <a:rPr lang="en-US" sz="2800" dirty="0"/>
              <a:t>Women are often more vulnerable to natural hazards than men. </a:t>
            </a:r>
          </a:p>
          <a:p>
            <a:pPr lvl="1"/>
            <a:r>
              <a:rPr lang="en-US" sz="2800" dirty="0"/>
              <a:t>because women are more likely to be poor, less educated, and politically marginalized. </a:t>
            </a:r>
          </a:p>
          <a:p>
            <a:pPr lvl="1"/>
            <a:r>
              <a:rPr lang="en-US" sz="2800" dirty="0"/>
              <a:t>Women often face additional burdens as caretakers of families. </a:t>
            </a:r>
          </a:p>
          <a:p>
            <a:pPr lvl="1"/>
            <a:r>
              <a:rPr lang="en-US" sz="2800" dirty="0"/>
              <a:t>When disaster strikes, women are often the ones tasked with protecting children and the elderly. </a:t>
            </a:r>
          </a:p>
          <a:p>
            <a:pPr lvl="1"/>
            <a:r>
              <a:rPr lang="en-US" sz="2800" dirty="0"/>
              <a:t>This leaves them less mobile and more likely to experience harm themselves. </a:t>
            </a:r>
            <a:endParaRPr lang="en-US" sz="2800" dirty="0"/>
          </a:p>
        </p:txBody>
      </p:sp>
    </p:spTree>
    <p:extLst>
      <p:ext uri="{BB962C8B-B14F-4D97-AF65-F5344CB8AC3E}">
        <p14:creationId xmlns:p14="http://schemas.microsoft.com/office/powerpoint/2010/main" val="331196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20676"/>
            <a:ext cx="8610600" cy="4524315"/>
          </a:xfrm>
          <a:prstGeom prst="rect">
            <a:avLst/>
          </a:prstGeom>
        </p:spPr>
        <p:txBody>
          <a:bodyPr wrap="square">
            <a:spAutoFit/>
          </a:bodyPr>
          <a:lstStyle/>
          <a:p>
            <a:r>
              <a:rPr lang="en-US" sz="3600" dirty="0"/>
              <a:t>Thus, the policy makers cannot ignore the relationship between the disaster and development. Projects are thus being designed to include disaster recovery programmes and with long term development needs in mind. Disasters can significantly impede the effectiveness of development resource allocation.</a:t>
            </a:r>
          </a:p>
        </p:txBody>
      </p:sp>
    </p:spTree>
    <p:extLst>
      <p:ext uri="{BB962C8B-B14F-4D97-AF65-F5344CB8AC3E}">
        <p14:creationId xmlns:p14="http://schemas.microsoft.com/office/powerpoint/2010/main" val="2305742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0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124754"/>
          </a:xfrm>
          <a:prstGeom prst="rect">
            <a:avLst/>
          </a:prstGeom>
        </p:spPr>
        <p:txBody>
          <a:bodyPr wrap="square">
            <a:spAutoFit/>
          </a:bodyPr>
          <a:lstStyle/>
          <a:p>
            <a:r>
              <a:rPr lang="en-US" sz="2800" dirty="0"/>
              <a:t>The relationship between disaster </a:t>
            </a:r>
            <a:r>
              <a:rPr lang="en-US" sz="2800" dirty="0" smtClean="0"/>
              <a:t>and development-</a:t>
            </a:r>
            <a:endParaRPr lang="en-US" sz="2800" dirty="0"/>
          </a:p>
          <a:p>
            <a:pPr algn="just"/>
            <a:r>
              <a:rPr lang="en-US" sz="2800" dirty="0"/>
              <a:t>Nations increase their capacities and decrease their vulnerabilities through development. Development planning is used by governments to draft plans to guide economic and social development. The concept of sustainable development is widely recognized by international agencies and by governments, although its definition is not universally agreed upon. Sustainable development is the outcome of comprehensive planning that incorporates considerations of disaster risk (reducing hazards and vulnerability) as well as strategies designed to protect the environment and to improve economic growth, levels of education, and living conditions of the entire population</a:t>
            </a:r>
          </a:p>
        </p:txBody>
      </p:sp>
    </p:spTree>
    <p:extLst>
      <p:ext uri="{BB962C8B-B14F-4D97-AF65-F5344CB8AC3E}">
        <p14:creationId xmlns:p14="http://schemas.microsoft.com/office/powerpoint/2010/main" val="181125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99894"/>
            <a:ext cx="8229600" cy="4524315"/>
          </a:xfrm>
          <a:prstGeom prst="rect">
            <a:avLst/>
          </a:prstGeom>
        </p:spPr>
        <p:txBody>
          <a:bodyPr wrap="square">
            <a:spAutoFit/>
          </a:bodyPr>
          <a:lstStyle/>
          <a:p>
            <a:r>
              <a:rPr lang="en-US" sz="3200" dirty="0" smtClean="0"/>
              <a:t>Case study:</a:t>
            </a:r>
          </a:p>
          <a:p>
            <a:pPr algn="just"/>
            <a:r>
              <a:rPr lang="en-US" sz="3200" dirty="0" smtClean="0"/>
              <a:t>Disasters </a:t>
            </a:r>
            <a:r>
              <a:rPr lang="en-US" sz="3200" dirty="0"/>
              <a:t>can provide unique windows of opportunity in development. In the wake of the 1986 earthquake in El Salvador, the health sector took advantage of the severe damage to the large Children's Hospital to restructure and decentralize services so that the nation would not be dependent on the services of one "</a:t>
            </a:r>
            <a:r>
              <a:rPr lang="en-US" sz="3200" dirty="0" err="1"/>
              <a:t>megahospital</a:t>
            </a:r>
            <a:r>
              <a:rPr lang="en-US" sz="3200" dirty="0"/>
              <a:t>."</a:t>
            </a:r>
          </a:p>
        </p:txBody>
      </p:sp>
    </p:spTree>
    <p:extLst>
      <p:ext uri="{BB962C8B-B14F-4D97-AF65-F5344CB8AC3E}">
        <p14:creationId xmlns:p14="http://schemas.microsoft.com/office/powerpoint/2010/main" val="251230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elid.digicollection.org/documents/ph25we/p036a.jpg"/>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400799" cy="5181599"/>
          </a:xfrm>
          <a:prstGeom prst="rect">
            <a:avLst/>
          </a:prstGeom>
          <a:noFill/>
          <a:ln>
            <a:noFill/>
          </a:ln>
        </p:spPr>
      </p:pic>
    </p:spTree>
    <p:extLst>
      <p:ext uri="{BB962C8B-B14F-4D97-AF65-F5344CB8AC3E}">
        <p14:creationId xmlns:p14="http://schemas.microsoft.com/office/powerpoint/2010/main" val="80851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elid.digicollection.org/documents/ph25we/p036b.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153400" cy="5867400"/>
          </a:xfrm>
          <a:prstGeom prst="rect">
            <a:avLst/>
          </a:prstGeom>
          <a:noFill/>
          <a:ln>
            <a:noFill/>
          </a:ln>
        </p:spPr>
      </p:pic>
    </p:spTree>
    <p:extLst>
      <p:ext uri="{BB962C8B-B14F-4D97-AF65-F5344CB8AC3E}">
        <p14:creationId xmlns:p14="http://schemas.microsoft.com/office/powerpoint/2010/main" val="399237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2006</Words>
  <Application>Microsoft Office PowerPoint</Application>
  <PresentationFormat>On-screen Show (4:3)</PresentationFormat>
  <Paragraphs>130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Unit-IV Disaster and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Unit-IV Disaster and Development</dc:title>
  <dc:creator>lenovo</dc:creator>
  <cp:lastModifiedBy>lenovo</cp:lastModifiedBy>
  <cp:revision>15</cp:revision>
  <dcterms:created xsi:type="dcterms:W3CDTF">2020-03-05T06:19:10Z</dcterms:created>
  <dcterms:modified xsi:type="dcterms:W3CDTF">2020-03-05T17:24:43Z</dcterms:modified>
</cp:coreProperties>
</file>