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56" r:id="rId2"/>
    <p:sldId id="257" r:id="rId3"/>
    <p:sldId id="261" r:id="rId4"/>
    <p:sldId id="319" r:id="rId5"/>
    <p:sldId id="320" r:id="rId6"/>
    <p:sldId id="321" r:id="rId7"/>
    <p:sldId id="322" r:id="rId8"/>
    <p:sldId id="323" r:id="rId9"/>
    <p:sldId id="324" r:id="rId10"/>
    <p:sldId id="325" r:id="rId11"/>
    <p:sldId id="326" r:id="rId12"/>
    <p:sldId id="327" r:id="rId13"/>
    <p:sldId id="328" r:id="rId14"/>
    <p:sldId id="266" r:id="rId15"/>
    <p:sldId id="329" r:id="rId16"/>
    <p:sldId id="330" r:id="rId17"/>
    <p:sldId id="331" r:id="rId18"/>
    <p:sldId id="332" r:id="rId19"/>
    <p:sldId id="334" r:id="rId20"/>
    <p:sldId id="335" r:id="rId21"/>
    <p:sldId id="336" r:id="rId22"/>
    <p:sldId id="337" r:id="rId23"/>
    <p:sldId id="338" r:id="rId24"/>
    <p:sldId id="339" r:id="rId25"/>
    <p:sldId id="340" r:id="rId26"/>
    <p:sldId id="345" r:id="rId27"/>
    <p:sldId id="346" r:id="rId28"/>
    <p:sldId id="341" r:id="rId29"/>
    <p:sldId id="347" r:id="rId30"/>
    <p:sldId id="348" r:id="rId31"/>
    <p:sldId id="349" r:id="rId32"/>
    <p:sldId id="350" r:id="rId33"/>
    <p:sldId id="351" r:id="rId34"/>
    <p:sldId id="352" r:id="rId35"/>
    <p:sldId id="353" r:id="rId36"/>
    <p:sldId id="354" r:id="rId37"/>
    <p:sldId id="355" r:id="rId38"/>
    <p:sldId id="356" r:id="rId39"/>
    <p:sldId id="357" r:id="rId40"/>
    <p:sldId id="358" r:id="rId41"/>
    <p:sldId id="359" r:id="rId42"/>
    <p:sldId id="360" r:id="rId43"/>
    <p:sldId id="361" r:id="rId44"/>
    <p:sldId id="363" r:id="rId45"/>
    <p:sldId id="364" r:id="rId46"/>
    <p:sldId id="370" r:id="rId47"/>
    <p:sldId id="371" r:id="rId48"/>
    <p:sldId id="372" r:id="rId49"/>
    <p:sldId id="373" r:id="rId50"/>
    <p:sldId id="374" r:id="rId51"/>
    <p:sldId id="375" r:id="rId52"/>
    <p:sldId id="376" r:id="rId53"/>
    <p:sldId id="378" r:id="rId54"/>
    <p:sldId id="379" r:id="rId55"/>
    <p:sldId id="381" r:id="rId56"/>
    <p:sldId id="382" r:id="rId57"/>
    <p:sldId id="259"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A228D8-A30C-4D67-9346-34A488A4635D}" type="datetimeFigureOut">
              <a:rPr lang="en-US" smtClean="0"/>
              <a:pPr/>
              <a:t>4/16/2018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5CAA89-FA9E-4532-A4FE-AE96A7158BF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AC5A470-5185-4D8D-AAB1-334B42FAD0C4}" type="slidenum">
              <a:rPr lang="en-US" smtClean="0"/>
              <a:pPr/>
              <a:t>31</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5CAA89-FA9E-4532-A4FE-AE96A7158BFF}" type="slidenum">
              <a:rPr lang="en-US" smtClean="0"/>
              <a:pPr/>
              <a:t>40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dirty="0" smtClean="0"/>
          </a:p>
        </p:txBody>
      </p:sp>
      <p:sp>
        <p:nvSpPr>
          <p:cNvPr id="52228" name="Slide Number Placeholder 3"/>
          <p:cNvSpPr>
            <a:spLocks noGrp="1"/>
          </p:cNvSpPr>
          <p:nvPr>
            <p:ph type="sldNum" sz="quarter" idx="5"/>
          </p:nvPr>
        </p:nvSpPr>
        <p:spPr>
          <a:noFill/>
        </p:spPr>
        <p:txBody>
          <a:bodyPr/>
          <a:lstStyle/>
          <a:p>
            <a:fld id="{EF0AAF11-3AD0-45C7-87E8-786074F2EF74}" type="slidenum">
              <a:rPr lang="en-US" smtClean="0"/>
              <a:pPr/>
              <a:t>41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5CAA89-FA9E-4532-A4FE-AE96A7158BFF}" type="slidenum">
              <a:rPr lang="en-US" smtClean="0"/>
              <a:pPr/>
              <a:t>42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5CAA89-FA9E-4532-A4FE-AE96A7158BFF}" type="slidenum">
              <a:rPr lang="en-US" smtClean="0"/>
              <a:pPr/>
              <a:t>43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40149C4-26BA-49F3-9B7D-E64FD7A6FD17}" type="slidenum">
              <a:rPr lang="en-US" smtClean="0"/>
              <a:pPr/>
              <a:t>44</a:t>
            </a:fld>
            <a:endParaRPr lang="en-US"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40149C4-26BA-49F3-9B7D-E64FD7A6FD17}" type="slidenum">
              <a:rPr lang="en-US" smtClean="0"/>
              <a:pPr/>
              <a:t>45</a:t>
            </a:fld>
            <a:endParaRPr lang="en-US"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40149C4-26BA-49F3-9B7D-E64FD7A6FD17}" type="slidenum">
              <a:rPr lang="en-US" smtClean="0"/>
              <a:pPr/>
              <a:t>46</a:t>
            </a:fld>
            <a:endParaRPr lang="en-US"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40149C4-26BA-49F3-9B7D-E64FD7A6FD17}" type="slidenum">
              <a:rPr lang="en-US" smtClean="0"/>
              <a:pPr/>
              <a:t>47</a:t>
            </a:fld>
            <a:endParaRPr lang="en-US"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40149C4-26BA-49F3-9B7D-E64FD7A6FD17}" type="slidenum">
              <a:rPr lang="en-US" smtClean="0"/>
              <a:pPr/>
              <a:t>48</a:t>
            </a:fld>
            <a:endParaRPr lang="en-US"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40149C4-26BA-49F3-9B7D-E64FD7A6FD17}" type="slidenum">
              <a:rPr lang="en-US" smtClean="0"/>
              <a:pPr/>
              <a:t>49</a:t>
            </a:fld>
            <a:endParaRPr lang="en-US"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D5D827BF-993E-4871-9202-E84DDCCCF462}" type="slidenum">
              <a:rPr lang="en-US" smtClean="0"/>
              <a:pPr/>
              <a:t>32</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40149C4-26BA-49F3-9B7D-E64FD7A6FD17}" type="slidenum">
              <a:rPr lang="en-US" smtClean="0"/>
              <a:pPr/>
              <a:t>50</a:t>
            </a:fld>
            <a:endParaRPr lang="en-US"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40149C4-26BA-49F3-9B7D-E64FD7A6FD17}" type="slidenum">
              <a:rPr lang="en-US" smtClean="0"/>
              <a:pPr/>
              <a:t>51</a:t>
            </a:fld>
            <a:endParaRPr lang="en-US"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40149C4-26BA-49F3-9B7D-E64FD7A6FD17}" type="slidenum">
              <a:rPr lang="en-US" smtClean="0"/>
              <a:pPr/>
              <a:t>52</a:t>
            </a:fld>
            <a:endParaRPr lang="en-US"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40149C4-26BA-49F3-9B7D-E64FD7A6FD17}" type="slidenum">
              <a:rPr lang="en-US" smtClean="0"/>
              <a:pPr/>
              <a:t>53</a:t>
            </a:fld>
            <a:endParaRPr lang="en-US"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40149C4-26BA-49F3-9B7D-E64FD7A6FD17}" type="slidenum">
              <a:rPr lang="en-US" smtClean="0"/>
              <a:pPr/>
              <a:t>54</a:t>
            </a:fld>
            <a:endParaRPr lang="en-US"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40149C4-26BA-49F3-9B7D-E64FD7A6FD17}" type="slidenum">
              <a:rPr lang="en-US" smtClean="0"/>
              <a:pPr/>
              <a:t>55</a:t>
            </a:fld>
            <a:endParaRPr lang="en-US"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40149C4-26BA-49F3-9B7D-E64FD7A6FD17}" type="slidenum">
              <a:rPr lang="en-US" smtClean="0"/>
              <a:pPr/>
              <a:t>56</a:t>
            </a:fld>
            <a:endParaRPr lang="en-US"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6BB6EFE-B730-4BEE-8720-677EC14B6098}" type="slidenum">
              <a:rPr lang="en-US" smtClean="0"/>
              <a:pPr/>
              <a:t>33</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8E3F70F7-C476-4E04-8B1B-C223FB5776DB}" type="slidenum">
              <a:rPr lang="en-US" smtClean="0"/>
              <a:pPr/>
              <a:t>34</a:t>
            </a:fld>
            <a:endParaRPr lang="en-US" smtClean="0"/>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40149C4-26BA-49F3-9B7D-E64FD7A6FD17}" type="slidenum">
              <a:rPr lang="en-US" smtClean="0"/>
              <a:pPr/>
              <a:t>35</a:t>
            </a:fld>
            <a:endParaRPr lang="en-US"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F14BEC4-A95D-467D-A4DA-54AA936E33B8}" type="slidenum">
              <a:rPr lang="en-US" smtClean="0"/>
              <a:pPr/>
              <a:t>36</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28E50871-AE7B-4A4F-8B9B-752A8CB75CEE}" type="slidenum">
              <a:rPr lang="en-US" smtClean="0"/>
              <a:pPr/>
              <a:t>37</a:t>
            </a:fld>
            <a:endParaRPr lang="en-US" smtClean="0"/>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3DF57B9-E0D9-4F27-97E7-9EC10FB02F39}" type="slidenum">
              <a:rPr lang="en-US" smtClean="0"/>
              <a:pPr/>
              <a:t>38</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A1B52D4-4369-438A-9B4E-53A4186A6F5C}" type="slidenum">
              <a:rPr lang="en-US" smtClean="0"/>
              <a:pPr/>
              <a:t>39</a:t>
            </a:fld>
            <a:endParaRPr lang="en-US" smtClean="0"/>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4/16/2018</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4/16/2018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4/16/2018</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304800"/>
            <a:ext cx="77724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5240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5240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8862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8862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ED7CA573-33DA-4853-9BB6-A2C6CF4DC6D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4/16/2018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4/16/2018</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4/16/2018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4/16/2018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4/16/2018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4/16/2018</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4/16/2018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4/16/2018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4/16/2018</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223293">
            <a:off x="623632" y="875969"/>
            <a:ext cx="7772400" cy="2076450"/>
          </a:xfrm>
        </p:spPr>
        <p:txBody>
          <a:bodyPr>
            <a:normAutofit fontScale="90000"/>
          </a:bodyPr>
          <a:lstStyle/>
          <a:p>
            <a:pPr algn="ctr"/>
            <a:r>
              <a:rPr lang="en-US" sz="4800" b="1" dirty="0" smtClean="0"/>
              <a:t/>
            </a:r>
            <a:br>
              <a:rPr lang="en-US" sz="4800" b="1" dirty="0" smtClean="0"/>
            </a:br>
            <a:r>
              <a:rPr lang="en-US" sz="4800" dirty="0" smtClean="0"/>
              <a:t>Unit-3</a:t>
            </a:r>
            <a:br>
              <a:rPr lang="en-US" sz="4800" dirty="0" smtClean="0"/>
            </a:br>
            <a:r>
              <a:rPr lang="en-US" sz="4400" dirty="0" smtClean="0"/>
              <a:t>Business Performance Measurement (BPM)</a:t>
            </a:r>
            <a:endParaRPr lang="en-US" sz="4800" dirty="0"/>
          </a:p>
        </p:txBody>
      </p:sp>
      <p:sp>
        <p:nvSpPr>
          <p:cNvPr id="3" name="Subtitle 2"/>
          <p:cNvSpPr>
            <a:spLocks noGrp="1"/>
          </p:cNvSpPr>
          <p:nvPr>
            <p:ph type="subTitle" idx="1"/>
          </p:nvPr>
        </p:nvSpPr>
        <p:spPr>
          <a:xfrm>
            <a:off x="3354442" y="3539864"/>
            <a:ext cx="5114778" cy="1489336"/>
          </a:xfrm>
        </p:spPr>
        <p:txBody>
          <a:bodyPr>
            <a:noAutofit/>
          </a:bodyPr>
          <a:lstStyle/>
          <a:p>
            <a:r>
              <a:rPr lang="en-US" sz="2400" b="1" dirty="0" smtClean="0">
                <a:solidFill>
                  <a:schemeClr val="tx1"/>
                </a:solidFill>
              </a:rPr>
              <a:t>By: Prof. K.V. PAVAN KUMAR, </a:t>
            </a:r>
          </a:p>
          <a:p>
            <a:r>
              <a:rPr lang="en-US" sz="2400" b="1" dirty="0" smtClean="0">
                <a:solidFill>
                  <a:schemeClr val="tx1"/>
                </a:solidFill>
              </a:rPr>
              <a:t>Methodist College of </a:t>
            </a:r>
            <a:r>
              <a:rPr lang="en-US" sz="2400" b="1" dirty="0" err="1" smtClean="0">
                <a:solidFill>
                  <a:schemeClr val="tx1"/>
                </a:solidFill>
              </a:rPr>
              <a:t>Engg</a:t>
            </a:r>
            <a:r>
              <a:rPr lang="en-US" sz="2400" b="1" dirty="0" smtClean="0">
                <a:solidFill>
                  <a:schemeClr val="tx1"/>
                </a:solidFill>
              </a:rPr>
              <a:t> &amp; Tech.,</a:t>
            </a:r>
          </a:p>
          <a:p>
            <a:r>
              <a:rPr lang="en-US" sz="2400" b="1" dirty="0" err="1" smtClean="0">
                <a:solidFill>
                  <a:schemeClr val="tx1"/>
                </a:solidFill>
              </a:rPr>
              <a:t>Abids</a:t>
            </a:r>
            <a:r>
              <a:rPr lang="en-US" sz="2400" b="1" dirty="0" smtClean="0">
                <a:solidFill>
                  <a:schemeClr val="tx1"/>
                </a:solidFill>
              </a:rPr>
              <a:t>, Hyd. </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1" y="299059"/>
            <a:ext cx="7541260" cy="5245026"/>
          </a:xfrm>
          <a:prstGeom prst="rect">
            <a:avLst/>
          </a:prstGeom>
        </p:spPr>
        <p:txBody>
          <a:bodyPr vert="horz" wrap="square" lIns="0" tIns="114300" rIns="0" bIns="0" rtlCol="0">
            <a:spAutoFit/>
          </a:bodyPr>
          <a:lstStyle/>
          <a:p>
            <a:pPr marL="12700">
              <a:lnSpc>
                <a:spcPct val="100000"/>
              </a:lnSpc>
              <a:spcBef>
                <a:spcPts val="900"/>
              </a:spcBef>
            </a:pPr>
            <a:r>
              <a:rPr sz="3200" b="1" spc="180" dirty="0">
                <a:solidFill>
                  <a:srgbClr val="404040"/>
                </a:solidFill>
                <a:latin typeface="Arial"/>
                <a:cs typeface="Arial"/>
              </a:rPr>
              <a:t>4.</a:t>
            </a:r>
            <a:r>
              <a:rPr sz="3200" b="1" spc="120" dirty="0">
                <a:solidFill>
                  <a:srgbClr val="404040"/>
                </a:solidFill>
                <a:latin typeface="Arial"/>
                <a:cs typeface="Arial"/>
              </a:rPr>
              <a:t> </a:t>
            </a:r>
            <a:r>
              <a:rPr sz="3200" b="1" spc="-50" dirty="0">
                <a:solidFill>
                  <a:srgbClr val="404040"/>
                </a:solidFill>
                <a:latin typeface="Arial"/>
                <a:cs typeface="Arial"/>
              </a:rPr>
              <a:t>Characteristics</a:t>
            </a:r>
            <a:endParaRPr sz="3200" dirty="0">
              <a:latin typeface="Arial"/>
              <a:cs typeface="Arial"/>
            </a:endParaRPr>
          </a:p>
          <a:p>
            <a:pPr marL="527685" marR="5080" indent="-515620">
              <a:lnSpc>
                <a:spcPct val="100000"/>
              </a:lnSpc>
              <a:spcBef>
                <a:spcPts val="805"/>
              </a:spcBef>
            </a:pPr>
            <a:r>
              <a:rPr sz="3200" spc="170" dirty="0">
                <a:solidFill>
                  <a:srgbClr val="404040"/>
                </a:solidFill>
                <a:latin typeface="Arial"/>
                <a:cs typeface="Arial"/>
              </a:rPr>
              <a:t>- </a:t>
            </a:r>
            <a:r>
              <a:rPr sz="3200" spc="-170" dirty="0">
                <a:solidFill>
                  <a:srgbClr val="404040"/>
                </a:solidFill>
                <a:latin typeface="Arial"/>
                <a:cs typeface="Arial"/>
              </a:rPr>
              <a:t>One </a:t>
            </a:r>
            <a:r>
              <a:rPr sz="3200" spc="-50" dirty="0">
                <a:solidFill>
                  <a:srgbClr val="404040"/>
                </a:solidFill>
                <a:latin typeface="Arial"/>
                <a:cs typeface="Arial"/>
              </a:rPr>
              <a:t>of the </a:t>
            </a:r>
            <a:r>
              <a:rPr sz="3200" spc="-240" dirty="0">
                <a:solidFill>
                  <a:srgbClr val="404040"/>
                </a:solidFill>
                <a:latin typeface="Arial"/>
                <a:cs typeface="Arial"/>
              </a:rPr>
              <a:t>seven </a:t>
            </a:r>
            <a:r>
              <a:rPr sz="3200" spc="-200" dirty="0">
                <a:solidFill>
                  <a:srgbClr val="404040"/>
                </a:solidFill>
                <a:latin typeface="Arial"/>
                <a:cs typeface="Arial"/>
              </a:rPr>
              <a:t>basic </a:t>
            </a:r>
            <a:r>
              <a:rPr sz="3200" spc="-145" dirty="0">
                <a:solidFill>
                  <a:srgbClr val="404040"/>
                </a:solidFill>
                <a:latin typeface="Arial"/>
                <a:cs typeface="Arial"/>
              </a:rPr>
              <a:t>characteristics </a:t>
            </a:r>
            <a:r>
              <a:rPr sz="3200" spc="-330" dirty="0">
                <a:solidFill>
                  <a:srgbClr val="404040"/>
                </a:solidFill>
                <a:latin typeface="Arial"/>
                <a:cs typeface="Arial"/>
              </a:rPr>
              <a:t>is </a:t>
            </a:r>
            <a:r>
              <a:rPr sz="3200" spc="-225" dirty="0">
                <a:solidFill>
                  <a:srgbClr val="404040"/>
                </a:solidFill>
                <a:latin typeface="Arial"/>
                <a:cs typeface="Arial"/>
              </a:rPr>
              <a:t>used  </a:t>
            </a:r>
            <a:r>
              <a:rPr sz="3200" spc="30" dirty="0">
                <a:solidFill>
                  <a:srgbClr val="404040"/>
                </a:solidFill>
                <a:latin typeface="Arial"/>
                <a:cs typeface="Arial"/>
              </a:rPr>
              <a:t>to </a:t>
            </a:r>
            <a:r>
              <a:rPr sz="3200" spc="-160" dirty="0">
                <a:solidFill>
                  <a:srgbClr val="404040"/>
                </a:solidFill>
                <a:latin typeface="Arial"/>
                <a:cs typeface="Arial"/>
              </a:rPr>
              <a:t>measure </a:t>
            </a:r>
            <a:r>
              <a:rPr sz="3200" spc="-50" dirty="0">
                <a:solidFill>
                  <a:srgbClr val="404040"/>
                </a:solidFill>
                <a:latin typeface="Arial"/>
                <a:cs typeface="Arial"/>
              </a:rPr>
              <a:t>the </a:t>
            </a:r>
            <a:r>
              <a:rPr sz="3200" spc="-85" dirty="0">
                <a:solidFill>
                  <a:srgbClr val="404040"/>
                </a:solidFill>
                <a:latin typeface="Arial"/>
                <a:cs typeface="Arial"/>
              </a:rPr>
              <a:t>performance </a:t>
            </a:r>
            <a:r>
              <a:rPr sz="3200" spc="-50" dirty="0">
                <a:solidFill>
                  <a:srgbClr val="404040"/>
                </a:solidFill>
                <a:latin typeface="Arial"/>
                <a:cs typeface="Arial"/>
              </a:rPr>
              <a:t>of </a:t>
            </a:r>
            <a:r>
              <a:rPr sz="3200" spc="-5" dirty="0">
                <a:solidFill>
                  <a:srgbClr val="404040"/>
                </a:solidFill>
                <a:latin typeface="Arial"/>
                <a:cs typeface="Arial"/>
              </a:rPr>
              <a:t>a</a:t>
            </a:r>
            <a:r>
              <a:rPr sz="3200" spc="-315" dirty="0">
                <a:solidFill>
                  <a:srgbClr val="404040"/>
                </a:solidFill>
                <a:latin typeface="Arial"/>
                <a:cs typeface="Arial"/>
              </a:rPr>
              <a:t> </a:t>
            </a:r>
            <a:r>
              <a:rPr sz="3200" spc="-15" dirty="0">
                <a:solidFill>
                  <a:srgbClr val="404040"/>
                </a:solidFill>
                <a:latin typeface="Arial"/>
                <a:cs typeface="Arial"/>
              </a:rPr>
              <a:t>particular  </a:t>
            </a:r>
            <a:r>
              <a:rPr sz="3200" spc="-280" dirty="0">
                <a:solidFill>
                  <a:srgbClr val="404040"/>
                </a:solidFill>
                <a:latin typeface="Arial"/>
                <a:cs typeface="Arial"/>
              </a:rPr>
              <a:t>process </a:t>
            </a:r>
            <a:r>
              <a:rPr sz="3200" spc="-75" dirty="0">
                <a:solidFill>
                  <a:srgbClr val="404040"/>
                </a:solidFill>
                <a:latin typeface="Arial"/>
                <a:cs typeface="Arial"/>
              </a:rPr>
              <a:t>or</a:t>
            </a:r>
            <a:r>
              <a:rPr sz="3200" spc="80" dirty="0">
                <a:solidFill>
                  <a:srgbClr val="404040"/>
                </a:solidFill>
                <a:latin typeface="Arial"/>
                <a:cs typeface="Arial"/>
              </a:rPr>
              <a:t> </a:t>
            </a:r>
            <a:r>
              <a:rPr sz="3200" spc="-75" dirty="0">
                <a:solidFill>
                  <a:srgbClr val="404040"/>
                </a:solidFill>
                <a:latin typeface="Arial"/>
                <a:cs typeface="Arial"/>
              </a:rPr>
              <a:t>function.</a:t>
            </a:r>
            <a:endParaRPr sz="3200" dirty="0">
              <a:latin typeface="Arial"/>
              <a:cs typeface="Arial"/>
            </a:endParaRPr>
          </a:p>
          <a:p>
            <a:pPr marL="527685" marR="66675" indent="-514984">
              <a:lnSpc>
                <a:spcPct val="100000"/>
              </a:lnSpc>
              <a:spcBef>
                <a:spcPts val="5"/>
              </a:spcBef>
              <a:buAutoNum type="alphaLcPeriod"/>
              <a:tabLst>
                <a:tab pos="527685" algn="l"/>
                <a:tab pos="528320" algn="l"/>
              </a:tabLst>
            </a:pPr>
            <a:r>
              <a:rPr sz="3200" dirty="0" smtClean="0">
                <a:solidFill>
                  <a:srgbClr val="404040"/>
                </a:solidFill>
                <a:latin typeface="Arial"/>
                <a:cs typeface="Arial"/>
              </a:rPr>
              <a:t>Quantity </a:t>
            </a:r>
            <a:r>
              <a:rPr sz="3200" spc="30" dirty="0">
                <a:solidFill>
                  <a:srgbClr val="404040"/>
                </a:solidFill>
                <a:latin typeface="Arial"/>
                <a:cs typeface="Arial"/>
              </a:rPr>
              <a:t>– </a:t>
            </a:r>
            <a:r>
              <a:rPr sz="3200" spc="-140" dirty="0">
                <a:solidFill>
                  <a:srgbClr val="404040"/>
                </a:solidFill>
                <a:latin typeface="Arial"/>
                <a:cs typeface="Arial"/>
              </a:rPr>
              <a:t>most </a:t>
            </a:r>
            <a:r>
              <a:rPr sz="3200" spc="-110" dirty="0">
                <a:solidFill>
                  <a:srgbClr val="404040"/>
                </a:solidFill>
                <a:latin typeface="Arial"/>
                <a:cs typeface="Arial"/>
              </a:rPr>
              <a:t>common </a:t>
            </a:r>
            <a:r>
              <a:rPr sz="3200" spc="-220" dirty="0">
                <a:solidFill>
                  <a:srgbClr val="404040"/>
                </a:solidFill>
                <a:latin typeface="Arial"/>
                <a:cs typeface="Arial"/>
              </a:rPr>
              <a:t>measures; </a:t>
            </a:r>
            <a:r>
              <a:rPr sz="3200" spc="-180" dirty="0">
                <a:solidFill>
                  <a:srgbClr val="404040"/>
                </a:solidFill>
                <a:latin typeface="Arial"/>
                <a:cs typeface="Arial"/>
              </a:rPr>
              <a:t>refers  </a:t>
            </a:r>
            <a:r>
              <a:rPr sz="3200" spc="30" dirty="0">
                <a:solidFill>
                  <a:srgbClr val="404040"/>
                </a:solidFill>
                <a:latin typeface="Arial"/>
                <a:cs typeface="Arial"/>
              </a:rPr>
              <a:t>to </a:t>
            </a:r>
            <a:r>
              <a:rPr sz="3200" spc="-85" dirty="0">
                <a:solidFill>
                  <a:srgbClr val="404040"/>
                </a:solidFill>
                <a:latin typeface="Arial"/>
                <a:cs typeface="Arial"/>
              </a:rPr>
              <a:t>how </a:t>
            </a:r>
            <a:r>
              <a:rPr sz="3200" spc="-45" dirty="0">
                <a:solidFill>
                  <a:srgbClr val="404040"/>
                </a:solidFill>
                <a:latin typeface="Arial"/>
                <a:cs typeface="Arial"/>
              </a:rPr>
              <a:t>many </a:t>
            </a:r>
            <a:r>
              <a:rPr sz="3200" spc="-114" dirty="0">
                <a:solidFill>
                  <a:srgbClr val="404040"/>
                </a:solidFill>
                <a:latin typeface="Arial"/>
                <a:cs typeface="Arial"/>
              </a:rPr>
              <a:t>units </a:t>
            </a:r>
            <a:r>
              <a:rPr sz="3200" spc="-5" dirty="0">
                <a:solidFill>
                  <a:srgbClr val="404040"/>
                </a:solidFill>
                <a:latin typeface="Arial"/>
                <a:cs typeface="Arial"/>
              </a:rPr>
              <a:t>a </a:t>
            </a:r>
            <a:r>
              <a:rPr sz="3200" spc="-55" dirty="0">
                <a:solidFill>
                  <a:srgbClr val="404040"/>
                </a:solidFill>
                <a:latin typeface="Arial"/>
                <a:cs typeface="Arial"/>
              </a:rPr>
              <a:t>production </a:t>
            </a:r>
            <a:r>
              <a:rPr sz="3200" spc="-80" dirty="0">
                <a:solidFill>
                  <a:srgbClr val="404040"/>
                </a:solidFill>
                <a:latin typeface="Arial"/>
                <a:cs typeface="Arial"/>
              </a:rPr>
              <a:t>or</a:t>
            </a:r>
            <a:r>
              <a:rPr sz="3200" spc="-360" dirty="0">
                <a:solidFill>
                  <a:srgbClr val="404040"/>
                </a:solidFill>
                <a:latin typeface="Arial"/>
                <a:cs typeface="Arial"/>
              </a:rPr>
              <a:t> </a:t>
            </a:r>
            <a:r>
              <a:rPr sz="3200" spc="-290" dirty="0">
                <a:solidFill>
                  <a:srgbClr val="404040"/>
                </a:solidFill>
                <a:latin typeface="Arial"/>
                <a:cs typeface="Arial"/>
              </a:rPr>
              <a:t>business  </a:t>
            </a:r>
            <a:r>
              <a:rPr sz="3200" spc="-170" dirty="0">
                <a:solidFill>
                  <a:srgbClr val="404040"/>
                </a:solidFill>
                <a:latin typeface="Arial"/>
                <a:cs typeface="Arial"/>
              </a:rPr>
              <a:t>produces</a:t>
            </a:r>
            <a:endParaRPr sz="3200" dirty="0">
              <a:latin typeface="Arial"/>
              <a:cs typeface="Arial"/>
            </a:endParaRPr>
          </a:p>
          <a:p>
            <a:pPr marL="527685" marR="815975" indent="-514984">
              <a:lnSpc>
                <a:spcPct val="100000"/>
              </a:lnSpc>
              <a:spcBef>
                <a:spcPts val="770"/>
              </a:spcBef>
              <a:buAutoNum type="alphaLcPeriod"/>
              <a:tabLst>
                <a:tab pos="527685" algn="l"/>
                <a:tab pos="528320" algn="l"/>
              </a:tabLst>
            </a:pPr>
            <a:r>
              <a:rPr sz="3200" spc="-254" dirty="0">
                <a:solidFill>
                  <a:srgbClr val="404040"/>
                </a:solidFill>
                <a:latin typeface="Arial"/>
                <a:cs typeface="Arial"/>
              </a:rPr>
              <a:t>Cost </a:t>
            </a:r>
            <a:r>
              <a:rPr sz="3200" spc="30" dirty="0">
                <a:solidFill>
                  <a:srgbClr val="404040"/>
                </a:solidFill>
                <a:latin typeface="Arial"/>
                <a:cs typeface="Arial"/>
              </a:rPr>
              <a:t>– </a:t>
            </a:r>
            <a:r>
              <a:rPr sz="3200" spc="-15" dirty="0">
                <a:solidFill>
                  <a:srgbClr val="404040"/>
                </a:solidFill>
                <a:latin typeface="Arial"/>
                <a:cs typeface="Arial"/>
              </a:rPr>
              <a:t>amount </a:t>
            </a:r>
            <a:r>
              <a:rPr sz="3200" spc="-50" dirty="0">
                <a:solidFill>
                  <a:srgbClr val="404040"/>
                </a:solidFill>
                <a:latin typeface="Arial"/>
                <a:cs typeface="Arial"/>
              </a:rPr>
              <a:t>of </a:t>
            </a:r>
            <a:r>
              <a:rPr sz="3200" spc="-250" dirty="0">
                <a:solidFill>
                  <a:srgbClr val="404040"/>
                </a:solidFill>
                <a:latin typeface="Arial"/>
                <a:cs typeface="Arial"/>
              </a:rPr>
              <a:t>resources </a:t>
            </a:r>
            <a:r>
              <a:rPr sz="3200" spc="-60" dirty="0">
                <a:solidFill>
                  <a:srgbClr val="404040"/>
                </a:solidFill>
                <a:latin typeface="Arial"/>
                <a:cs typeface="Arial"/>
              </a:rPr>
              <a:t>required </a:t>
            </a:r>
            <a:r>
              <a:rPr sz="3200" spc="30" dirty="0">
                <a:solidFill>
                  <a:srgbClr val="404040"/>
                </a:solidFill>
                <a:latin typeface="Arial"/>
                <a:cs typeface="Arial"/>
              </a:rPr>
              <a:t>to  </a:t>
            </a:r>
            <a:r>
              <a:rPr sz="3200" spc="-100" dirty="0">
                <a:solidFill>
                  <a:srgbClr val="404040"/>
                </a:solidFill>
                <a:latin typeface="Arial"/>
                <a:cs typeface="Arial"/>
              </a:rPr>
              <a:t>produce </a:t>
            </a:r>
            <a:r>
              <a:rPr sz="3200" spc="-5" dirty="0">
                <a:solidFill>
                  <a:srgbClr val="404040"/>
                </a:solidFill>
                <a:latin typeface="Arial"/>
                <a:cs typeface="Arial"/>
              </a:rPr>
              <a:t>a </a:t>
            </a:r>
            <a:r>
              <a:rPr sz="3200" spc="-95" dirty="0">
                <a:solidFill>
                  <a:srgbClr val="404040"/>
                </a:solidFill>
                <a:latin typeface="Arial"/>
                <a:cs typeface="Arial"/>
              </a:rPr>
              <a:t>given</a:t>
            </a:r>
            <a:r>
              <a:rPr sz="3200" spc="-204" dirty="0">
                <a:solidFill>
                  <a:srgbClr val="404040"/>
                </a:solidFill>
                <a:latin typeface="Arial"/>
                <a:cs typeface="Arial"/>
              </a:rPr>
              <a:t> </a:t>
            </a:r>
            <a:r>
              <a:rPr sz="3200" spc="40" dirty="0">
                <a:solidFill>
                  <a:srgbClr val="404040"/>
                </a:solidFill>
                <a:latin typeface="Arial"/>
                <a:cs typeface="Arial"/>
              </a:rPr>
              <a:t>output</a:t>
            </a:r>
            <a:endParaRPr sz="3200" dirty="0">
              <a:latin typeface="Arial"/>
              <a:cs typeface="Arial"/>
            </a:endParaRPr>
          </a:p>
          <a:p>
            <a:pPr marL="365125" indent="-352425">
              <a:lnSpc>
                <a:spcPct val="100000"/>
              </a:lnSpc>
              <a:buAutoNum type="alphaLcPeriod"/>
              <a:tabLst>
                <a:tab pos="365760" algn="l"/>
              </a:tabLst>
            </a:pPr>
            <a:r>
              <a:rPr sz="3200" spc="-140" dirty="0">
                <a:solidFill>
                  <a:srgbClr val="404040"/>
                </a:solidFill>
                <a:latin typeface="Arial"/>
                <a:cs typeface="Arial"/>
              </a:rPr>
              <a:t>Time</a:t>
            </a:r>
            <a:endParaRPr sz="3200" dirty="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388975"/>
            <a:ext cx="7773670" cy="5147310"/>
          </a:xfrm>
          <a:prstGeom prst="rect">
            <a:avLst/>
          </a:prstGeom>
        </p:spPr>
        <p:txBody>
          <a:bodyPr vert="horz" wrap="square" lIns="0" tIns="12700" rIns="0" bIns="0" rtlCol="0">
            <a:spAutoFit/>
          </a:bodyPr>
          <a:lstStyle/>
          <a:p>
            <a:pPr marL="427355" marR="5080" indent="-427355">
              <a:lnSpc>
                <a:spcPct val="150000"/>
              </a:lnSpc>
              <a:spcBef>
                <a:spcPts val="100"/>
              </a:spcBef>
              <a:buAutoNum type="alphaLcPeriod" startAt="4"/>
              <a:tabLst>
                <a:tab pos="427355" algn="l"/>
              </a:tabLst>
            </a:pPr>
            <a:r>
              <a:rPr sz="3200" spc="-140" dirty="0">
                <a:solidFill>
                  <a:srgbClr val="404040"/>
                </a:solidFill>
                <a:latin typeface="Arial"/>
                <a:cs typeface="Arial"/>
              </a:rPr>
              <a:t>Accuracy </a:t>
            </a:r>
            <a:r>
              <a:rPr sz="3200" spc="30" dirty="0">
                <a:solidFill>
                  <a:srgbClr val="404040"/>
                </a:solidFill>
                <a:latin typeface="Arial"/>
                <a:cs typeface="Arial"/>
              </a:rPr>
              <a:t>– </a:t>
            </a:r>
            <a:r>
              <a:rPr sz="3200" spc="-55" dirty="0">
                <a:solidFill>
                  <a:srgbClr val="404040"/>
                </a:solidFill>
                <a:latin typeface="Arial"/>
                <a:cs typeface="Arial"/>
              </a:rPr>
              <a:t>number </a:t>
            </a:r>
            <a:r>
              <a:rPr sz="3200" spc="-50" dirty="0">
                <a:solidFill>
                  <a:srgbClr val="404040"/>
                </a:solidFill>
                <a:latin typeface="Arial"/>
                <a:cs typeface="Arial"/>
              </a:rPr>
              <a:t>of </a:t>
            </a:r>
            <a:r>
              <a:rPr sz="3200" spc="-140" dirty="0">
                <a:solidFill>
                  <a:srgbClr val="404040"/>
                </a:solidFill>
                <a:latin typeface="Arial"/>
                <a:cs typeface="Arial"/>
              </a:rPr>
              <a:t>non-conformances</a:t>
            </a:r>
            <a:r>
              <a:rPr sz="3200" spc="-260" dirty="0">
                <a:solidFill>
                  <a:srgbClr val="404040"/>
                </a:solidFill>
                <a:latin typeface="Arial"/>
                <a:cs typeface="Arial"/>
              </a:rPr>
              <a:t> </a:t>
            </a:r>
            <a:r>
              <a:rPr sz="3200" spc="-60" dirty="0">
                <a:solidFill>
                  <a:srgbClr val="404040"/>
                </a:solidFill>
                <a:latin typeface="Arial"/>
                <a:cs typeface="Arial"/>
              </a:rPr>
              <a:t>in  </a:t>
            </a:r>
            <a:r>
              <a:rPr sz="3200" spc="-50" dirty="0">
                <a:solidFill>
                  <a:srgbClr val="404040"/>
                </a:solidFill>
                <a:latin typeface="Arial"/>
                <a:cs typeface="Arial"/>
              </a:rPr>
              <a:t>the</a:t>
            </a:r>
            <a:r>
              <a:rPr sz="3200" spc="-95" dirty="0">
                <a:solidFill>
                  <a:srgbClr val="404040"/>
                </a:solidFill>
                <a:latin typeface="Arial"/>
                <a:cs typeface="Arial"/>
              </a:rPr>
              <a:t> </a:t>
            </a:r>
            <a:r>
              <a:rPr sz="3200" spc="40" dirty="0">
                <a:solidFill>
                  <a:srgbClr val="404040"/>
                </a:solidFill>
                <a:latin typeface="Arial"/>
                <a:cs typeface="Arial"/>
              </a:rPr>
              <a:t>output</a:t>
            </a:r>
            <a:endParaRPr sz="3200">
              <a:latin typeface="Arial"/>
              <a:cs typeface="Arial"/>
            </a:endParaRPr>
          </a:p>
          <a:p>
            <a:pPr marL="396240" indent="-383540">
              <a:lnSpc>
                <a:spcPct val="100000"/>
              </a:lnSpc>
              <a:spcBef>
                <a:spcPts val="1920"/>
              </a:spcBef>
              <a:buAutoNum type="alphaLcPeriod" startAt="4"/>
              <a:tabLst>
                <a:tab pos="396875" algn="l"/>
              </a:tabLst>
            </a:pPr>
            <a:r>
              <a:rPr sz="3200" spc="-100" dirty="0">
                <a:solidFill>
                  <a:srgbClr val="404040"/>
                </a:solidFill>
                <a:latin typeface="Arial"/>
                <a:cs typeface="Arial"/>
              </a:rPr>
              <a:t>Function</a:t>
            </a:r>
            <a:endParaRPr sz="3200">
              <a:latin typeface="Arial"/>
              <a:cs typeface="Arial"/>
            </a:endParaRPr>
          </a:p>
          <a:p>
            <a:pPr marL="320675" marR="620395" indent="-320675">
              <a:lnSpc>
                <a:spcPct val="150000"/>
              </a:lnSpc>
              <a:buAutoNum type="alphaLcPeriod" startAt="4"/>
              <a:tabLst>
                <a:tab pos="320675" algn="l"/>
              </a:tabLst>
            </a:pPr>
            <a:r>
              <a:rPr sz="3200" spc="-185" dirty="0">
                <a:solidFill>
                  <a:srgbClr val="404040"/>
                </a:solidFill>
                <a:latin typeface="Arial"/>
                <a:cs typeface="Arial"/>
              </a:rPr>
              <a:t>Aesthetics </a:t>
            </a:r>
            <a:r>
              <a:rPr sz="3200" spc="30" dirty="0">
                <a:solidFill>
                  <a:srgbClr val="404040"/>
                </a:solidFill>
                <a:latin typeface="Arial"/>
                <a:cs typeface="Arial"/>
              </a:rPr>
              <a:t>– </a:t>
            </a:r>
            <a:r>
              <a:rPr sz="3200" spc="-85" dirty="0">
                <a:solidFill>
                  <a:srgbClr val="404040"/>
                </a:solidFill>
                <a:latin typeface="Arial"/>
                <a:cs typeface="Arial"/>
              </a:rPr>
              <a:t>how </a:t>
            </a:r>
            <a:r>
              <a:rPr sz="3200" spc="-50" dirty="0">
                <a:solidFill>
                  <a:srgbClr val="404040"/>
                </a:solidFill>
                <a:latin typeface="Arial"/>
                <a:cs typeface="Arial"/>
              </a:rPr>
              <a:t>the </a:t>
            </a:r>
            <a:r>
              <a:rPr sz="3200" spc="-40" dirty="0">
                <a:solidFill>
                  <a:srgbClr val="404040"/>
                </a:solidFill>
                <a:latin typeface="Arial"/>
                <a:cs typeface="Arial"/>
              </a:rPr>
              <a:t>product </a:t>
            </a:r>
            <a:r>
              <a:rPr sz="3200" spc="-170" dirty="0">
                <a:solidFill>
                  <a:srgbClr val="404040"/>
                </a:solidFill>
                <a:latin typeface="Arial"/>
                <a:cs typeface="Arial"/>
              </a:rPr>
              <a:t>looks, </a:t>
            </a:r>
            <a:r>
              <a:rPr sz="3200" spc="-215" dirty="0">
                <a:solidFill>
                  <a:srgbClr val="404040"/>
                </a:solidFill>
                <a:latin typeface="Arial"/>
                <a:cs typeface="Arial"/>
              </a:rPr>
              <a:t>feels,  </a:t>
            </a:r>
            <a:r>
              <a:rPr sz="3200" spc="-250" dirty="0">
                <a:solidFill>
                  <a:srgbClr val="404040"/>
                </a:solidFill>
                <a:latin typeface="Arial"/>
                <a:cs typeface="Arial"/>
              </a:rPr>
              <a:t>sounds, </a:t>
            </a:r>
            <a:r>
              <a:rPr sz="3200" spc="-190" dirty="0">
                <a:solidFill>
                  <a:srgbClr val="404040"/>
                </a:solidFill>
                <a:latin typeface="Arial"/>
                <a:cs typeface="Arial"/>
              </a:rPr>
              <a:t>tastes, </a:t>
            </a:r>
            <a:r>
              <a:rPr sz="3200" spc="-75" dirty="0">
                <a:solidFill>
                  <a:srgbClr val="404040"/>
                </a:solidFill>
                <a:latin typeface="Arial"/>
                <a:cs typeface="Arial"/>
              </a:rPr>
              <a:t>or </a:t>
            </a:r>
            <a:r>
              <a:rPr sz="3200" spc="-254" dirty="0">
                <a:solidFill>
                  <a:srgbClr val="404040"/>
                </a:solidFill>
                <a:latin typeface="Arial"/>
                <a:cs typeface="Arial"/>
              </a:rPr>
              <a:t>smells </a:t>
            </a:r>
            <a:r>
              <a:rPr sz="3200" spc="-40" dirty="0">
                <a:solidFill>
                  <a:srgbClr val="404040"/>
                </a:solidFill>
                <a:latin typeface="Arial"/>
                <a:cs typeface="Arial"/>
              </a:rPr>
              <a:t>and </a:t>
            </a:r>
            <a:r>
              <a:rPr sz="3200" spc="-330" dirty="0">
                <a:solidFill>
                  <a:srgbClr val="404040"/>
                </a:solidFill>
                <a:latin typeface="Arial"/>
                <a:cs typeface="Arial"/>
              </a:rPr>
              <a:t>is </a:t>
            </a:r>
            <a:r>
              <a:rPr sz="3200" spc="-15" dirty="0">
                <a:solidFill>
                  <a:srgbClr val="404040"/>
                </a:solidFill>
                <a:latin typeface="Arial"/>
                <a:cs typeface="Arial"/>
              </a:rPr>
              <a:t>quite  </a:t>
            </a:r>
            <a:r>
              <a:rPr sz="3200" spc="-125" dirty="0">
                <a:solidFill>
                  <a:srgbClr val="404040"/>
                </a:solidFill>
                <a:latin typeface="Arial"/>
                <a:cs typeface="Arial"/>
              </a:rPr>
              <a:t>subjective</a:t>
            </a:r>
            <a:endParaRPr sz="3200">
              <a:latin typeface="Arial"/>
              <a:cs typeface="Arial"/>
            </a:endParaRPr>
          </a:p>
          <a:p>
            <a:pPr marL="411480" indent="-398780">
              <a:lnSpc>
                <a:spcPct val="100000"/>
              </a:lnSpc>
              <a:spcBef>
                <a:spcPts val="1925"/>
              </a:spcBef>
              <a:buAutoNum type="alphaLcPeriod" startAt="4"/>
              <a:tabLst>
                <a:tab pos="412115" algn="l"/>
              </a:tabLst>
            </a:pPr>
            <a:r>
              <a:rPr sz="3200" spc="-204" dirty="0">
                <a:solidFill>
                  <a:srgbClr val="404040"/>
                </a:solidFill>
                <a:latin typeface="Arial"/>
                <a:cs typeface="Arial"/>
              </a:rPr>
              <a:t>Service </a:t>
            </a:r>
            <a:r>
              <a:rPr sz="3200" spc="30" dirty="0">
                <a:solidFill>
                  <a:srgbClr val="404040"/>
                </a:solidFill>
                <a:latin typeface="Arial"/>
                <a:cs typeface="Arial"/>
              </a:rPr>
              <a:t>– </a:t>
            </a:r>
            <a:r>
              <a:rPr sz="3200" spc="-204" dirty="0">
                <a:solidFill>
                  <a:srgbClr val="404040"/>
                </a:solidFill>
                <a:latin typeface="Arial"/>
                <a:cs typeface="Arial"/>
              </a:rPr>
              <a:t>service</a:t>
            </a:r>
            <a:r>
              <a:rPr sz="3200" spc="-135" dirty="0">
                <a:solidFill>
                  <a:srgbClr val="404040"/>
                </a:solidFill>
                <a:latin typeface="Arial"/>
                <a:cs typeface="Arial"/>
              </a:rPr>
              <a:t> </a:t>
            </a:r>
            <a:r>
              <a:rPr sz="3200" spc="-5" dirty="0">
                <a:solidFill>
                  <a:srgbClr val="404040"/>
                </a:solidFill>
                <a:latin typeface="Arial"/>
                <a:cs typeface="Arial"/>
              </a:rPr>
              <a:t>activity</a:t>
            </a:r>
            <a:endParaRPr sz="32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7408" y="521208"/>
            <a:ext cx="6031992" cy="374599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953000" y="3581400"/>
            <a:ext cx="2265045" cy="1877695"/>
          </a:xfrm>
          <a:custGeom>
            <a:avLst/>
            <a:gdLst/>
            <a:ahLst/>
            <a:cxnLst/>
            <a:rect l="l" t="t" r="r" b="b"/>
            <a:pathLst>
              <a:path w="2265045" h="1877695">
                <a:moveTo>
                  <a:pt x="280740" y="0"/>
                </a:moveTo>
                <a:lnTo>
                  <a:pt x="0" y="1687789"/>
                </a:lnTo>
                <a:lnTo>
                  <a:pt x="2236531" y="1877557"/>
                </a:lnTo>
                <a:lnTo>
                  <a:pt x="2264726" y="258149"/>
                </a:lnTo>
                <a:lnTo>
                  <a:pt x="280740" y="0"/>
                </a:lnTo>
                <a:close/>
              </a:path>
            </a:pathLst>
          </a:custGeom>
          <a:solidFill>
            <a:srgbClr val="B1D1B1"/>
          </a:solidFill>
        </p:spPr>
        <p:txBody>
          <a:bodyPr wrap="square" lIns="0" tIns="0" rIns="0" bIns="0" rtlCol="0"/>
          <a:lstStyle/>
          <a:p>
            <a:endParaRPr/>
          </a:p>
        </p:txBody>
      </p:sp>
      <p:sp>
        <p:nvSpPr>
          <p:cNvPr id="6" name="object 6"/>
          <p:cNvSpPr/>
          <p:nvPr/>
        </p:nvSpPr>
        <p:spPr>
          <a:xfrm>
            <a:off x="5029200" y="3810000"/>
            <a:ext cx="2220595" cy="1830705"/>
          </a:xfrm>
          <a:custGeom>
            <a:avLst/>
            <a:gdLst/>
            <a:ahLst/>
            <a:cxnLst/>
            <a:rect l="l" t="t" r="r" b="b"/>
            <a:pathLst>
              <a:path w="2220595" h="1830704">
                <a:moveTo>
                  <a:pt x="272483" y="0"/>
                </a:moveTo>
                <a:lnTo>
                  <a:pt x="0" y="1645437"/>
                </a:lnTo>
                <a:lnTo>
                  <a:pt x="2191656" y="1830482"/>
                </a:lnTo>
                <a:lnTo>
                  <a:pt x="2219974" y="254599"/>
                </a:lnTo>
                <a:lnTo>
                  <a:pt x="272483" y="0"/>
                </a:lnTo>
                <a:close/>
              </a:path>
            </a:pathLst>
          </a:custGeom>
          <a:solidFill>
            <a:srgbClr val="FFFFFF"/>
          </a:solidFill>
        </p:spPr>
        <p:txBody>
          <a:bodyPr wrap="square" lIns="0" tIns="0" rIns="0" bIns="0" rtlCol="0"/>
          <a:lstStyle/>
          <a:p>
            <a:endParaRPr/>
          </a:p>
        </p:txBody>
      </p:sp>
      <p:sp>
        <p:nvSpPr>
          <p:cNvPr id="7" name="object 7"/>
          <p:cNvSpPr/>
          <p:nvPr/>
        </p:nvSpPr>
        <p:spPr>
          <a:xfrm>
            <a:off x="5029200" y="3733800"/>
            <a:ext cx="2150745" cy="1756410"/>
          </a:xfrm>
          <a:custGeom>
            <a:avLst/>
            <a:gdLst/>
            <a:ahLst/>
            <a:cxnLst/>
            <a:rect l="l" t="t" r="r" b="b"/>
            <a:pathLst>
              <a:path w="2150745" h="1756409">
                <a:moveTo>
                  <a:pt x="261859" y="0"/>
                </a:moveTo>
                <a:lnTo>
                  <a:pt x="0" y="1578250"/>
                </a:lnTo>
                <a:lnTo>
                  <a:pt x="2124457" y="1756231"/>
                </a:lnTo>
                <a:lnTo>
                  <a:pt x="2150324" y="247500"/>
                </a:lnTo>
                <a:lnTo>
                  <a:pt x="261859" y="0"/>
                </a:lnTo>
                <a:close/>
              </a:path>
            </a:pathLst>
          </a:custGeom>
          <a:solidFill>
            <a:srgbClr val="B1D1B1"/>
          </a:solidFill>
        </p:spPr>
        <p:txBody>
          <a:bodyPr wrap="square" lIns="0" tIns="0" rIns="0" bIns="0" rtlCol="0"/>
          <a:lstStyle/>
          <a:p>
            <a:endParaRPr/>
          </a:p>
        </p:txBody>
      </p:sp>
      <p:sp>
        <p:nvSpPr>
          <p:cNvPr id="8" name="object 8"/>
          <p:cNvSpPr/>
          <p:nvPr/>
        </p:nvSpPr>
        <p:spPr>
          <a:xfrm>
            <a:off x="4953000" y="3733800"/>
            <a:ext cx="2150745" cy="1756410"/>
          </a:xfrm>
          <a:custGeom>
            <a:avLst/>
            <a:gdLst/>
            <a:ahLst/>
            <a:cxnLst/>
            <a:rect l="l" t="t" r="r" b="b"/>
            <a:pathLst>
              <a:path w="2150745" h="1756409">
                <a:moveTo>
                  <a:pt x="261859" y="0"/>
                </a:moveTo>
                <a:lnTo>
                  <a:pt x="0" y="1578250"/>
                </a:lnTo>
                <a:lnTo>
                  <a:pt x="2124457" y="1756231"/>
                </a:lnTo>
                <a:lnTo>
                  <a:pt x="2150324" y="247500"/>
                </a:lnTo>
                <a:lnTo>
                  <a:pt x="261859" y="0"/>
                </a:lnTo>
                <a:close/>
              </a:path>
            </a:pathLst>
          </a:custGeom>
          <a:solidFill>
            <a:srgbClr val="B1D1B1"/>
          </a:solidFill>
        </p:spPr>
        <p:txBody>
          <a:bodyPr wrap="square" lIns="0" tIns="0" rIns="0" bIns="0" rtlCol="0"/>
          <a:lstStyle/>
          <a:p>
            <a:endParaRPr/>
          </a:p>
        </p:txBody>
      </p:sp>
      <p:sp>
        <p:nvSpPr>
          <p:cNvPr id="9" name="object 9"/>
          <p:cNvSpPr/>
          <p:nvPr/>
        </p:nvSpPr>
        <p:spPr>
          <a:xfrm>
            <a:off x="5029200" y="3886200"/>
            <a:ext cx="1900282" cy="141088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962" y="991361"/>
            <a:ext cx="8229600" cy="993775"/>
          </a:xfrm>
          <a:custGeom>
            <a:avLst/>
            <a:gdLst/>
            <a:ahLst/>
            <a:cxnLst/>
            <a:rect l="l" t="t" r="r" b="b"/>
            <a:pathLst>
              <a:path w="8229600" h="993775">
                <a:moveTo>
                  <a:pt x="8130286" y="0"/>
                </a:moveTo>
                <a:lnTo>
                  <a:pt x="99364" y="0"/>
                </a:lnTo>
                <a:lnTo>
                  <a:pt x="60687" y="7802"/>
                </a:lnTo>
                <a:lnTo>
                  <a:pt x="29103" y="29083"/>
                </a:lnTo>
                <a:lnTo>
                  <a:pt x="7808" y="60650"/>
                </a:lnTo>
                <a:lnTo>
                  <a:pt x="0" y="99313"/>
                </a:lnTo>
                <a:lnTo>
                  <a:pt x="0" y="894334"/>
                </a:lnTo>
                <a:lnTo>
                  <a:pt x="7808" y="932997"/>
                </a:lnTo>
                <a:lnTo>
                  <a:pt x="29103" y="964564"/>
                </a:lnTo>
                <a:lnTo>
                  <a:pt x="60687" y="985845"/>
                </a:lnTo>
                <a:lnTo>
                  <a:pt x="99364" y="993648"/>
                </a:lnTo>
                <a:lnTo>
                  <a:pt x="8130286" y="993648"/>
                </a:lnTo>
                <a:lnTo>
                  <a:pt x="8168949" y="985845"/>
                </a:lnTo>
                <a:lnTo>
                  <a:pt x="8200517" y="964564"/>
                </a:lnTo>
                <a:lnTo>
                  <a:pt x="8221797" y="932997"/>
                </a:lnTo>
                <a:lnTo>
                  <a:pt x="8229600" y="894334"/>
                </a:lnTo>
                <a:lnTo>
                  <a:pt x="8229600" y="99313"/>
                </a:lnTo>
                <a:lnTo>
                  <a:pt x="8221797" y="60650"/>
                </a:lnTo>
                <a:lnTo>
                  <a:pt x="8200517" y="29083"/>
                </a:lnTo>
                <a:lnTo>
                  <a:pt x="8168949" y="7802"/>
                </a:lnTo>
                <a:lnTo>
                  <a:pt x="8130286" y="0"/>
                </a:lnTo>
                <a:close/>
              </a:path>
            </a:pathLst>
          </a:custGeom>
          <a:solidFill>
            <a:srgbClr val="B3A1C6"/>
          </a:solidFill>
        </p:spPr>
        <p:txBody>
          <a:bodyPr wrap="square" lIns="0" tIns="0" rIns="0" bIns="0" rtlCol="0"/>
          <a:lstStyle/>
          <a:p>
            <a:endParaRPr/>
          </a:p>
        </p:txBody>
      </p:sp>
      <p:sp>
        <p:nvSpPr>
          <p:cNvPr id="3" name="object 3"/>
          <p:cNvSpPr/>
          <p:nvPr/>
        </p:nvSpPr>
        <p:spPr>
          <a:xfrm>
            <a:off x="457962" y="991361"/>
            <a:ext cx="8229600" cy="993775"/>
          </a:xfrm>
          <a:custGeom>
            <a:avLst/>
            <a:gdLst/>
            <a:ahLst/>
            <a:cxnLst/>
            <a:rect l="l" t="t" r="r" b="b"/>
            <a:pathLst>
              <a:path w="8229600" h="993775">
                <a:moveTo>
                  <a:pt x="0" y="99313"/>
                </a:moveTo>
                <a:lnTo>
                  <a:pt x="7808" y="60650"/>
                </a:lnTo>
                <a:lnTo>
                  <a:pt x="29103" y="29083"/>
                </a:lnTo>
                <a:lnTo>
                  <a:pt x="60687" y="7802"/>
                </a:lnTo>
                <a:lnTo>
                  <a:pt x="99364" y="0"/>
                </a:lnTo>
                <a:lnTo>
                  <a:pt x="8130286" y="0"/>
                </a:lnTo>
                <a:lnTo>
                  <a:pt x="8168949" y="7802"/>
                </a:lnTo>
                <a:lnTo>
                  <a:pt x="8200517" y="29083"/>
                </a:lnTo>
                <a:lnTo>
                  <a:pt x="8221797" y="60650"/>
                </a:lnTo>
                <a:lnTo>
                  <a:pt x="8229600" y="99313"/>
                </a:lnTo>
                <a:lnTo>
                  <a:pt x="8229600" y="894334"/>
                </a:lnTo>
                <a:lnTo>
                  <a:pt x="8221797" y="932997"/>
                </a:lnTo>
                <a:lnTo>
                  <a:pt x="8200517" y="964564"/>
                </a:lnTo>
                <a:lnTo>
                  <a:pt x="8168949" y="985845"/>
                </a:lnTo>
                <a:lnTo>
                  <a:pt x="8130286" y="993648"/>
                </a:lnTo>
                <a:lnTo>
                  <a:pt x="99364" y="993648"/>
                </a:lnTo>
                <a:lnTo>
                  <a:pt x="60687" y="985845"/>
                </a:lnTo>
                <a:lnTo>
                  <a:pt x="29103" y="964564"/>
                </a:lnTo>
                <a:lnTo>
                  <a:pt x="7808" y="932997"/>
                </a:lnTo>
                <a:lnTo>
                  <a:pt x="0" y="894334"/>
                </a:lnTo>
                <a:lnTo>
                  <a:pt x="0" y="99313"/>
                </a:lnTo>
                <a:close/>
              </a:path>
            </a:pathLst>
          </a:custGeom>
          <a:ln w="25908">
            <a:solidFill>
              <a:srgbClr val="FFFFFF"/>
            </a:solidFill>
          </a:ln>
        </p:spPr>
        <p:txBody>
          <a:bodyPr wrap="square" lIns="0" tIns="0" rIns="0" bIns="0" rtlCol="0"/>
          <a:lstStyle/>
          <a:p>
            <a:endParaRPr/>
          </a:p>
        </p:txBody>
      </p:sp>
      <p:sp>
        <p:nvSpPr>
          <p:cNvPr id="4" name="object 4"/>
          <p:cNvSpPr/>
          <p:nvPr/>
        </p:nvSpPr>
        <p:spPr>
          <a:xfrm>
            <a:off x="616458" y="1120902"/>
            <a:ext cx="1645920" cy="734695"/>
          </a:xfrm>
          <a:custGeom>
            <a:avLst/>
            <a:gdLst/>
            <a:ahLst/>
            <a:cxnLst/>
            <a:rect l="l" t="t" r="r" b="b"/>
            <a:pathLst>
              <a:path w="1645920" h="734694">
                <a:moveTo>
                  <a:pt x="1572514" y="0"/>
                </a:moveTo>
                <a:lnTo>
                  <a:pt x="73456" y="0"/>
                </a:lnTo>
                <a:lnTo>
                  <a:pt x="44866" y="5772"/>
                </a:lnTo>
                <a:lnTo>
                  <a:pt x="21516" y="21510"/>
                </a:lnTo>
                <a:lnTo>
                  <a:pt x="5773" y="44844"/>
                </a:lnTo>
                <a:lnTo>
                  <a:pt x="0" y="73406"/>
                </a:lnTo>
                <a:lnTo>
                  <a:pt x="0" y="661162"/>
                </a:lnTo>
                <a:lnTo>
                  <a:pt x="5773" y="689723"/>
                </a:lnTo>
                <a:lnTo>
                  <a:pt x="21516" y="713057"/>
                </a:lnTo>
                <a:lnTo>
                  <a:pt x="44866" y="728795"/>
                </a:lnTo>
                <a:lnTo>
                  <a:pt x="73456" y="734568"/>
                </a:lnTo>
                <a:lnTo>
                  <a:pt x="1572514" y="734568"/>
                </a:lnTo>
                <a:lnTo>
                  <a:pt x="1601075" y="728795"/>
                </a:lnTo>
                <a:lnTo>
                  <a:pt x="1624409" y="713057"/>
                </a:lnTo>
                <a:lnTo>
                  <a:pt x="1640147" y="689723"/>
                </a:lnTo>
                <a:lnTo>
                  <a:pt x="1645920" y="661162"/>
                </a:lnTo>
                <a:lnTo>
                  <a:pt x="1645920" y="73406"/>
                </a:lnTo>
                <a:lnTo>
                  <a:pt x="1640147" y="44844"/>
                </a:lnTo>
                <a:lnTo>
                  <a:pt x="1624409" y="21510"/>
                </a:lnTo>
                <a:lnTo>
                  <a:pt x="1601075" y="5772"/>
                </a:lnTo>
                <a:lnTo>
                  <a:pt x="1572514" y="0"/>
                </a:lnTo>
                <a:close/>
              </a:path>
            </a:pathLst>
          </a:custGeom>
          <a:solidFill>
            <a:srgbClr val="E6DFEB"/>
          </a:solidFill>
        </p:spPr>
        <p:txBody>
          <a:bodyPr wrap="square" lIns="0" tIns="0" rIns="0" bIns="0" rtlCol="0"/>
          <a:lstStyle/>
          <a:p>
            <a:endParaRPr/>
          </a:p>
        </p:txBody>
      </p:sp>
      <p:sp>
        <p:nvSpPr>
          <p:cNvPr id="5" name="object 5"/>
          <p:cNvSpPr/>
          <p:nvPr/>
        </p:nvSpPr>
        <p:spPr>
          <a:xfrm>
            <a:off x="616458" y="1120902"/>
            <a:ext cx="1645920" cy="734695"/>
          </a:xfrm>
          <a:custGeom>
            <a:avLst/>
            <a:gdLst/>
            <a:ahLst/>
            <a:cxnLst/>
            <a:rect l="l" t="t" r="r" b="b"/>
            <a:pathLst>
              <a:path w="1645920" h="734694">
                <a:moveTo>
                  <a:pt x="0" y="73406"/>
                </a:moveTo>
                <a:lnTo>
                  <a:pt x="5773" y="44844"/>
                </a:lnTo>
                <a:lnTo>
                  <a:pt x="21516" y="21510"/>
                </a:lnTo>
                <a:lnTo>
                  <a:pt x="44866" y="5772"/>
                </a:lnTo>
                <a:lnTo>
                  <a:pt x="73456" y="0"/>
                </a:lnTo>
                <a:lnTo>
                  <a:pt x="1572514" y="0"/>
                </a:lnTo>
                <a:lnTo>
                  <a:pt x="1601075" y="5772"/>
                </a:lnTo>
                <a:lnTo>
                  <a:pt x="1624409" y="21510"/>
                </a:lnTo>
                <a:lnTo>
                  <a:pt x="1640147" y="44844"/>
                </a:lnTo>
                <a:lnTo>
                  <a:pt x="1645920" y="73406"/>
                </a:lnTo>
                <a:lnTo>
                  <a:pt x="1645920" y="661162"/>
                </a:lnTo>
                <a:lnTo>
                  <a:pt x="1640147" y="689723"/>
                </a:lnTo>
                <a:lnTo>
                  <a:pt x="1624409" y="713057"/>
                </a:lnTo>
                <a:lnTo>
                  <a:pt x="1601075" y="728795"/>
                </a:lnTo>
                <a:lnTo>
                  <a:pt x="1572514" y="734568"/>
                </a:lnTo>
                <a:lnTo>
                  <a:pt x="73456" y="734568"/>
                </a:lnTo>
                <a:lnTo>
                  <a:pt x="44866" y="728795"/>
                </a:lnTo>
                <a:lnTo>
                  <a:pt x="21516" y="713057"/>
                </a:lnTo>
                <a:lnTo>
                  <a:pt x="5773" y="689723"/>
                </a:lnTo>
                <a:lnTo>
                  <a:pt x="0" y="661162"/>
                </a:lnTo>
                <a:lnTo>
                  <a:pt x="0" y="73406"/>
                </a:lnTo>
                <a:close/>
              </a:path>
            </a:pathLst>
          </a:custGeom>
          <a:ln w="25908">
            <a:solidFill>
              <a:srgbClr val="FFFFFF"/>
            </a:solidFill>
          </a:ln>
        </p:spPr>
        <p:txBody>
          <a:bodyPr wrap="square" lIns="0" tIns="0" rIns="0" bIns="0" rtlCol="0"/>
          <a:lstStyle/>
          <a:p>
            <a:endParaRPr/>
          </a:p>
        </p:txBody>
      </p:sp>
      <p:sp>
        <p:nvSpPr>
          <p:cNvPr id="6" name="object 6"/>
          <p:cNvSpPr/>
          <p:nvPr/>
        </p:nvSpPr>
        <p:spPr>
          <a:xfrm>
            <a:off x="457962" y="2143505"/>
            <a:ext cx="8229600" cy="1149350"/>
          </a:xfrm>
          <a:custGeom>
            <a:avLst/>
            <a:gdLst/>
            <a:ahLst/>
            <a:cxnLst/>
            <a:rect l="l" t="t" r="r" b="b"/>
            <a:pathLst>
              <a:path w="8229600" h="1149350">
                <a:moveTo>
                  <a:pt x="8114665" y="0"/>
                </a:moveTo>
                <a:lnTo>
                  <a:pt x="114909" y="0"/>
                </a:lnTo>
                <a:lnTo>
                  <a:pt x="70181" y="9028"/>
                </a:lnTo>
                <a:lnTo>
                  <a:pt x="33656" y="33655"/>
                </a:lnTo>
                <a:lnTo>
                  <a:pt x="9030" y="70187"/>
                </a:lnTo>
                <a:lnTo>
                  <a:pt x="0" y="114935"/>
                </a:lnTo>
                <a:lnTo>
                  <a:pt x="0" y="1034161"/>
                </a:lnTo>
                <a:lnTo>
                  <a:pt x="9030" y="1078908"/>
                </a:lnTo>
                <a:lnTo>
                  <a:pt x="33656" y="1115441"/>
                </a:lnTo>
                <a:lnTo>
                  <a:pt x="70181" y="1140067"/>
                </a:lnTo>
                <a:lnTo>
                  <a:pt x="114909" y="1149096"/>
                </a:lnTo>
                <a:lnTo>
                  <a:pt x="8114665" y="1149096"/>
                </a:lnTo>
                <a:lnTo>
                  <a:pt x="8159412" y="1140067"/>
                </a:lnTo>
                <a:lnTo>
                  <a:pt x="8195944" y="1115441"/>
                </a:lnTo>
                <a:lnTo>
                  <a:pt x="8220571" y="1078908"/>
                </a:lnTo>
                <a:lnTo>
                  <a:pt x="8229600" y="1034161"/>
                </a:lnTo>
                <a:lnTo>
                  <a:pt x="8229600" y="114935"/>
                </a:lnTo>
                <a:lnTo>
                  <a:pt x="8220571" y="70187"/>
                </a:lnTo>
                <a:lnTo>
                  <a:pt x="8195944" y="33655"/>
                </a:lnTo>
                <a:lnTo>
                  <a:pt x="8159412" y="9028"/>
                </a:lnTo>
                <a:lnTo>
                  <a:pt x="8114665" y="0"/>
                </a:lnTo>
                <a:close/>
              </a:path>
            </a:pathLst>
          </a:custGeom>
          <a:solidFill>
            <a:srgbClr val="B3A1C6"/>
          </a:solidFill>
        </p:spPr>
        <p:txBody>
          <a:bodyPr wrap="square" lIns="0" tIns="0" rIns="0" bIns="0" rtlCol="0"/>
          <a:lstStyle/>
          <a:p>
            <a:endParaRPr/>
          </a:p>
        </p:txBody>
      </p:sp>
      <p:sp>
        <p:nvSpPr>
          <p:cNvPr id="7" name="object 7"/>
          <p:cNvSpPr/>
          <p:nvPr/>
        </p:nvSpPr>
        <p:spPr>
          <a:xfrm>
            <a:off x="457962" y="2143505"/>
            <a:ext cx="8229600" cy="1149350"/>
          </a:xfrm>
          <a:custGeom>
            <a:avLst/>
            <a:gdLst/>
            <a:ahLst/>
            <a:cxnLst/>
            <a:rect l="l" t="t" r="r" b="b"/>
            <a:pathLst>
              <a:path w="8229600" h="1149350">
                <a:moveTo>
                  <a:pt x="0" y="114935"/>
                </a:moveTo>
                <a:lnTo>
                  <a:pt x="9030" y="70187"/>
                </a:lnTo>
                <a:lnTo>
                  <a:pt x="33656" y="33655"/>
                </a:lnTo>
                <a:lnTo>
                  <a:pt x="70181" y="9028"/>
                </a:lnTo>
                <a:lnTo>
                  <a:pt x="114909" y="0"/>
                </a:lnTo>
                <a:lnTo>
                  <a:pt x="8114665" y="0"/>
                </a:lnTo>
                <a:lnTo>
                  <a:pt x="8159412" y="9028"/>
                </a:lnTo>
                <a:lnTo>
                  <a:pt x="8195944" y="33654"/>
                </a:lnTo>
                <a:lnTo>
                  <a:pt x="8220571" y="70187"/>
                </a:lnTo>
                <a:lnTo>
                  <a:pt x="8229600" y="114935"/>
                </a:lnTo>
                <a:lnTo>
                  <a:pt x="8229600" y="1034161"/>
                </a:lnTo>
                <a:lnTo>
                  <a:pt x="8220571" y="1078908"/>
                </a:lnTo>
                <a:lnTo>
                  <a:pt x="8195944" y="1115440"/>
                </a:lnTo>
                <a:lnTo>
                  <a:pt x="8159412" y="1140067"/>
                </a:lnTo>
                <a:lnTo>
                  <a:pt x="8114665" y="1149096"/>
                </a:lnTo>
                <a:lnTo>
                  <a:pt x="114909" y="1149096"/>
                </a:lnTo>
                <a:lnTo>
                  <a:pt x="70181" y="1140067"/>
                </a:lnTo>
                <a:lnTo>
                  <a:pt x="33656" y="1115441"/>
                </a:lnTo>
                <a:lnTo>
                  <a:pt x="9030" y="1078908"/>
                </a:lnTo>
                <a:lnTo>
                  <a:pt x="0" y="1034161"/>
                </a:lnTo>
                <a:lnTo>
                  <a:pt x="0" y="114935"/>
                </a:lnTo>
                <a:close/>
              </a:path>
            </a:pathLst>
          </a:custGeom>
          <a:ln w="25908">
            <a:solidFill>
              <a:srgbClr val="FFFFFF"/>
            </a:solidFill>
          </a:ln>
        </p:spPr>
        <p:txBody>
          <a:bodyPr wrap="square" lIns="0" tIns="0" rIns="0" bIns="0" rtlCol="0"/>
          <a:lstStyle/>
          <a:p>
            <a:endParaRPr/>
          </a:p>
        </p:txBody>
      </p:sp>
      <p:sp>
        <p:nvSpPr>
          <p:cNvPr id="8" name="object 8"/>
          <p:cNvSpPr/>
          <p:nvPr/>
        </p:nvSpPr>
        <p:spPr>
          <a:xfrm>
            <a:off x="616458" y="2317242"/>
            <a:ext cx="1645920" cy="803275"/>
          </a:xfrm>
          <a:custGeom>
            <a:avLst/>
            <a:gdLst/>
            <a:ahLst/>
            <a:cxnLst/>
            <a:rect l="l" t="t" r="r" b="b"/>
            <a:pathLst>
              <a:path w="1645920" h="803275">
                <a:moveTo>
                  <a:pt x="1565656" y="0"/>
                </a:moveTo>
                <a:lnTo>
                  <a:pt x="80314" y="0"/>
                </a:lnTo>
                <a:lnTo>
                  <a:pt x="49050" y="6308"/>
                </a:lnTo>
                <a:lnTo>
                  <a:pt x="23521" y="23510"/>
                </a:lnTo>
                <a:lnTo>
                  <a:pt x="6310" y="49023"/>
                </a:lnTo>
                <a:lnTo>
                  <a:pt x="0" y="80263"/>
                </a:lnTo>
                <a:lnTo>
                  <a:pt x="0" y="722884"/>
                </a:lnTo>
                <a:lnTo>
                  <a:pt x="6310" y="754124"/>
                </a:lnTo>
                <a:lnTo>
                  <a:pt x="23521" y="779637"/>
                </a:lnTo>
                <a:lnTo>
                  <a:pt x="49050" y="796839"/>
                </a:lnTo>
                <a:lnTo>
                  <a:pt x="80314" y="803148"/>
                </a:lnTo>
                <a:lnTo>
                  <a:pt x="1565656" y="803148"/>
                </a:lnTo>
                <a:lnTo>
                  <a:pt x="1596896" y="796839"/>
                </a:lnTo>
                <a:lnTo>
                  <a:pt x="1622409" y="779637"/>
                </a:lnTo>
                <a:lnTo>
                  <a:pt x="1639611" y="754124"/>
                </a:lnTo>
                <a:lnTo>
                  <a:pt x="1645920" y="722884"/>
                </a:lnTo>
                <a:lnTo>
                  <a:pt x="1645920" y="80263"/>
                </a:lnTo>
                <a:lnTo>
                  <a:pt x="1639611" y="49023"/>
                </a:lnTo>
                <a:lnTo>
                  <a:pt x="1622409" y="23510"/>
                </a:lnTo>
                <a:lnTo>
                  <a:pt x="1596896" y="6308"/>
                </a:lnTo>
                <a:lnTo>
                  <a:pt x="1565656" y="0"/>
                </a:lnTo>
                <a:close/>
              </a:path>
            </a:pathLst>
          </a:custGeom>
          <a:solidFill>
            <a:srgbClr val="E6DFEB"/>
          </a:solidFill>
        </p:spPr>
        <p:txBody>
          <a:bodyPr wrap="square" lIns="0" tIns="0" rIns="0" bIns="0" rtlCol="0"/>
          <a:lstStyle/>
          <a:p>
            <a:endParaRPr/>
          </a:p>
        </p:txBody>
      </p:sp>
      <p:sp>
        <p:nvSpPr>
          <p:cNvPr id="9" name="object 9"/>
          <p:cNvSpPr/>
          <p:nvPr/>
        </p:nvSpPr>
        <p:spPr>
          <a:xfrm>
            <a:off x="616458" y="2317242"/>
            <a:ext cx="1645920" cy="803275"/>
          </a:xfrm>
          <a:custGeom>
            <a:avLst/>
            <a:gdLst/>
            <a:ahLst/>
            <a:cxnLst/>
            <a:rect l="l" t="t" r="r" b="b"/>
            <a:pathLst>
              <a:path w="1645920" h="803275">
                <a:moveTo>
                  <a:pt x="0" y="80263"/>
                </a:moveTo>
                <a:lnTo>
                  <a:pt x="6310" y="49023"/>
                </a:lnTo>
                <a:lnTo>
                  <a:pt x="23521" y="23510"/>
                </a:lnTo>
                <a:lnTo>
                  <a:pt x="49050" y="6308"/>
                </a:lnTo>
                <a:lnTo>
                  <a:pt x="80314" y="0"/>
                </a:lnTo>
                <a:lnTo>
                  <a:pt x="1565656" y="0"/>
                </a:lnTo>
                <a:lnTo>
                  <a:pt x="1596896" y="6308"/>
                </a:lnTo>
                <a:lnTo>
                  <a:pt x="1622409" y="23510"/>
                </a:lnTo>
                <a:lnTo>
                  <a:pt x="1639611" y="49023"/>
                </a:lnTo>
                <a:lnTo>
                  <a:pt x="1645920" y="80263"/>
                </a:lnTo>
                <a:lnTo>
                  <a:pt x="1645920" y="722884"/>
                </a:lnTo>
                <a:lnTo>
                  <a:pt x="1639611" y="754124"/>
                </a:lnTo>
                <a:lnTo>
                  <a:pt x="1622409" y="779637"/>
                </a:lnTo>
                <a:lnTo>
                  <a:pt x="1596896" y="796839"/>
                </a:lnTo>
                <a:lnTo>
                  <a:pt x="1565656" y="803148"/>
                </a:lnTo>
                <a:lnTo>
                  <a:pt x="80314" y="803148"/>
                </a:lnTo>
                <a:lnTo>
                  <a:pt x="49050" y="796839"/>
                </a:lnTo>
                <a:lnTo>
                  <a:pt x="23521" y="779637"/>
                </a:lnTo>
                <a:lnTo>
                  <a:pt x="6310" y="754124"/>
                </a:lnTo>
                <a:lnTo>
                  <a:pt x="0" y="722884"/>
                </a:lnTo>
                <a:lnTo>
                  <a:pt x="0" y="80263"/>
                </a:lnTo>
                <a:close/>
              </a:path>
            </a:pathLst>
          </a:custGeom>
          <a:ln w="25908">
            <a:solidFill>
              <a:srgbClr val="FFFFFF"/>
            </a:solidFill>
          </a:ln>
        </p:spPr>
        <p:txBody>
          <a:bodyPr wrap="square" lIns="0" tIns="0" rIns="0" bIns="0" rtlCol="0"/>
          <a:lstStyle/>
          <a:p>
            <a:endParaRPr/>
          </a:p>
        </p:txBody>
      </p:sp>
      <p:sp>
        <p:nvSpPr>
          <p:cNvPr id="10" name="object 10"/>
          <p:cNvSpPr/>
          <p:nvPr/>
        </p:nvSpPr>
        <p:spPr>
          <a:xfrm>
            <a:off x="457962" y="3451097"/>
            <a:ext cx="8229600" cy="1583690"/>
          </a:xfrm>
          <a:custGeom>
            <a:avLst/>
            <a:gdLst/>
            <a:ahLst/>
            <a:cxnLst/>
            <a:rect l="l" t="t" r="r" b="b"/>
            <a:pathLst>
              <a:path w="8229600" h="1583689">
                <a:moveTo>
                  <a:pt x="8071231" y="0"/>
                </a:moveTo>
                <a:lnTo>
                  <a:pt x="158343" y="0"/>
                </a:lnTo>
                <a:lnTo>
                  <a:pt x="108294" y="8070"/>
                </a:lnTo>
                <a:lnTo>
                  <a:pt x="64827" y="30545"/>
                </a:lnTo>
                <a:lnTo>
                  <a:pt x="30550" y="64821"/>
                </a:lnTo>
                <a:lnTo>
                  <a:pt x="8072" y="108297"/>
                </a:lnTo>
                <a:lnTo>
                  <a:pt x="0" y="158369"/>
                </a:lnTo>
                <a:lnTo>
                  <a:pt x="0" y="1425066"/>
                </a:lnTo>
                <a:lnTo>
                  <a:pt x="8072" y="1475138"/>
                </a:lnTo>
                <a:lnTo>
                  <a:pt x="30550" y="1518614"/>
                </a:lnTo>
                <a:lnTo>
                  <a:pt x="64827" y="1552890"/>
                </a:lnTo>
                <a:lnTo>
                  <a:pt x="108294" y="1575365"/>
                </a:lnTo>
                <a:lnTo>
                  <a:pt x="158343" y="1583435"/>
                </a:lnTo>
                <a:lnTo>
                  <a:pt x="8071231" y="1583435"/>
                </a:lnTo>
                <a:lnTo>
                  <a:pt x="8121302" y="1575365"/>
                </a:lnTo>
                <a:lnTo>
                  <a:pt x="8164778" y="1552890"/>
                </a:lnTo>
                <a:lnTo>
                  <a:pt x="8199054" y="1518614"/>
                </a:lnTo>
                <a:lnTo>
                  <a:pt x="8221529" y="1475138"/>
                </a:lnTo>
                <a:lnTo>
                  <a:pt x="8229600" y="1425066"/>
                </a:lnTo>
                <a:lnTo>
                  <a:pt x="8229600" y="158369"/>
                </a:lnTo>
                <a:lnTo>
                  <a:pt x="8221529" y="108297"/>
                </a:lnTo>
                <a:lnTo>
                  <a:pt x="8199054" y="64821"/>
                </a:lnTo>
                <a:lnTo>
                  <a:pt x="8164778" y="30545"/>
                </a:lnTo>
                <a:lnTo>
                  <a:pt x="8121302" y="8070"/>
                </a:lnTo>
                <a:lnTo>
                  <a:pt x="8071231" y="0"/>
                </a:lnTo>
                <a:close/>
              </a:path>
            </a:pathLst>
          </a:custGeom>
          <a:solidFill>
            <a:srgbClr val="B3A1C6"/>
          </a:solidFill>
        </p:spPr>
        <p:txBody>
          <a:bodyPr wrap="square" lIns="0" tIns="0" rIns="0" bIns="0" rtlCol="0"/>
          <a:lstStyle/>
          <a:p>
            <a:endParaRPr/>
          </a:p>
        </p:txBody>
      </p:sp>
      <p:sp>
        <p:nvSpPr>
          <p:cNvPr id="11" name="object 11"/>
          <p:cNvSpPr/>
          <p:nvPr/>
        </p:nvSpPr>
        <p:spPr>
          <a:xfrm>
            <a:off x="457962" y="3451097"/>
            <a:ext cx="8229600" cy="1583690"/>
          </a:xfrm>
          <a:custGeom>
            <a:avLst/>
            <a:gdLst/>
            <a:ahLst/>
            <a:cxnLst/>
            <a:rect l="l" t="t" r="r" b="b"/>
            <a:pathLst>
              <a:path w="8229600" h="1583689">
                <a:moveTo>
                  <a:pt x="0" y="158369"/>
                </a:moveTo>
                <a:lnTo>
                  <a:pt x="8072" y="108297"/>
                </a:lnTo>
                <a:lnTo>
                  <a:pt x="30550" y="64821"/>
                </a:lnTo>
                <a:lnTo>
                  <a:pt x="64827" y="30545"/>
                </a:lnTo>
                <a:lnTo>
                  <a:pt x="108294" y="8070"/>
                </a:lnTo>
                <a:lnTo>
                  <a:pt x="158343" y="0"/>
                </a:lnTo>
                <a:lnTo>
                  <a:pt x="8071231" y="0"/>
                </a:lnTo>
                <a:lnTo>
                  <a:pt x="8121302" y="8070"/>
                </a:lnTo>
                <a:lnTo>
                  <a:pt x="8164778" y="30545"/>
                </a:lnTo>
                <a:lnTo>
                  <a:pt x="8199054" y="64821"/>
                </a:lnTo>
                <a:lnTo>
                  <a:pt x="8221529" y="108297"/>
                </a:lnTo>
                <a:lnTo>
                  <a:pt x="8229600" y="158369"/>
                </a:lnTo>
                <a:lnTo>
                  <a:pt x="8229600" y="1425066"/>
                </a:lnTo>
                <a:lnTo>
                  <a:pt x="8221529" y="1475138"/>
                </a:lnTo>
                <a:lnTo>
                  <a:pt x="8199054" y="1518614"/>
                </a:lnTo>
                <a:lnTo>
                  <a:pt x="8164778" y="1552890"/>
                </a:lnTo>
                <a:lnTo>
                  <a:pt x="8121302" y="1575365"/>
                </a:lnTo>
                <a:lnTo>
                  <a:pt x="8071231" y="1583435"/>
                </a:lnTo>
                <a:lnTo>
                  <a:pt x="158343" y="1583435"/>
                </a:lnTo>
                <a:lnTo>
                  <a:pt x="108294" y="1575365"/>
                </a:lnTo>
                <a:lnTo>
                  <a:pt x="64827" y="1552890"/>
                </a:lnTo>
                <a:lnTo>
                  <a:pt x="30550" y="1518614"/>
                </a:lnTo>
                <a:lnTo>
                  <a:pt x="8072" y="1475138"/>
                </a:lnTo>
                <a:lnTo>
                  <a:pt x="0" y="1425066"/>
                </a:lnTo>
                <a:lnTo>
                  <a:pt x="0" y="158369"/>
                </a:lnTo>
                <a:close/>
              </a:path>
            </a:pathLst>
          </a:custGeom>
          <a:ln w="25908">
            <a:solidFill>
              <a:srgbClr val="FFFFFF"/>
            </a:solidFill>
          </a:ln>
        </p:spPr>
        <p:txBody>
          <a:bodyPr wrap="square" lIns="0" tIns="0" rIns="0" bIns="0" rtlCol="0"/>
          <a:lstStyle/>
          <a:p>
            <a:endParaRPr/>
          </a:p>
        </p:txBody>
      </p:sp>
      <p:sp>
        <p:nvSpPr>
          <p:cNvPr id="12" name="object 12"/>
          <p:cNvSpPr/>
          <p:nvPr/>
        </p:nvSpPr>
        <p:spPr>
          <a:xfrm>
            <a:off x="616458" y="3609594"/>
            <a:ext cx="1645920" cy="1268095"/>
          </a:xfrm>
          <a:custGeom>
            <a:avLst/>
            <a:gdLst/>
            <a:ahLst/>
            <a:cxnLst/>
            <a:rect l="l" t="t" r="r" b="b"/>
            <a:pathLst>
              <a:path w="1645920" h="1268095">
                <a:moveTo>
                  <a:pt x="1519174" y="0"/>
                </a:moveTo>
                <a:lnTo>
                  <a:pt x="126796" y="0"/>
                </a:lnTo>
                <a:lnTo>
                  <a:pt x="77441" y="9963"/>
                </a:lnTo>
                <a:lnTo>
                  <a:pt x="37137" y="37131"/>
                </a:lnTo>
                <a:lnTo>
                  <a:pt x="9964" y="77420"/>
                </a:lnTo>
                <a:lnTo>
                  <a:pt x="0" y="126745"/>
                </a:lnTo>
                <a:lnTo>
                  <a:pt x="0" y="1141221"/>
                </a:lnTo>
                <a:lnTo>
                  <a:pt x="9964" y="1190547"/>
                </a:lnTo>
                <a:lnTo>
                  <a:pt x="37137" y="1230836"/>
                </a:lnTo>
                <a:lnTo>
                  <a:pt x="77441" y="1258004"/>
                </a:lnTo>
                <a:lnTo>
                  <a:pt x="126796" y="1267967"/>
                </a:lnTo>
                <a:lnTo>
                  <a:pt x="1519174" y="1267967"/>
                </a:lnTo>
                <a:lnTo>
                  <a:pt x="1568499" y="1258004"/>
                </a:lnTo>
                <a:lnTo>
                  <a:pt x="1608788" y="1230836"/>
                </a:lnTo>
                <a:lnTo>
                  <a:pt x="1635956" y="1190547"/>
                </a:lnTo>
                <a:lnTo>
                  <a:pt x="1645920" y="1141221"/>
                </a:lnTo>
                <a:lnTo>
                  <a:pt x="1645920" y="126745"/>
                </a:lnTo>
                <a:lnTo>
                  <a:pt x="1635956" y="77420"/>
                </a:lnTo>
                <a:lnTo>
                  <a:pt x="1608788" y="37131"/>
                </a:lnTo>
                <a:lnTo>
                  <a:pt x="1568499" y="9963"/>
                </a:lnTo>
                <a:lnTo>
                  <a:pt x="1519174" y="0"/>
                </a:lnTo>
                <a:close/>
              </a:path>
            </a:pathLst>
          </a:custGeom>
          <a:solidFill>
            <a:srgbClr val="E6DFEB"/>
          </a:solidFill>
        </p:spPr>
        <p:txBody>
          <a:bodyPr wrap="square" lIns="0" tIns="0" rIns="0" bIns="0" rtlCol="0"/>
          <a:lstStyle/>
          <a:p>
            <a:endParaRPr/>
          </a:p>
        </p:txBody>
      </p:sp>
      <p:sp>
        <p:nvSpPr>
          <p:cNvPr id="13" name="object 13"/>
          <p:cNvSpPr/>
          <p:nvPr/>
        </p:nvSpPr>
        <p:spPr>
          <a:xfrm>
            <a:off x="616458" y="3609594"/>
            <a:ext cx="1645920" cy="1268095"/>
          </a:xfrm>
          <a:custGeom>
            <a:avLst/>
            <a:gdLst/>
            <a:ahLst/>
            <a:cxnLst/>
            <a:rect l="l" t="t" r="r" b="b"/>
            <a:pathLst>
              <a:path w="1645920" h="1268095">
                <a:moveTo>
                  <a:pt x="0" y="126745"/>
                </a:moveTo>
                <a:lnTo>
                  <a:pt x="9964" y="77420"/>
                </a:lnTo>
                <a:lnTo>
                  <a:pt x="37137" y="37131"/>
                </a:lnTo>
                <a:lnTo>
                  <a:pt x="77441" y="9963"/>
                </a:lnTo>
                <a:lnTo>
                  <a:pt x="126796" y="0"/>
                </a:lnTo>
                <a:lnTo>
                  <a:pt x="1519174" y="0"/>
                </a:lnTo>
                <a:lnTo>
                  <a:pt x="1568499" y="9963"/>
                </a:lnTo>
                <a:lnTo>
                  <a:pt x="1608788" y="37131"/>
                </a:lnTo>
                <a:lnTo>
                  <a:pt x="1635956" y="77420"/>
                </a:lnTo>
                <a:lnTo>
                  <a:pt x="1645920" y="126745"/>
                </a:lnTo>
                <a:lnTo>
                  <a:pt x="1645920" y="1141221"/>
                </a:lnTo>
                <a:lnTo>
                  <a:pt x="1635956" y="1190547"/>
                </a:lnTo>
                <a:lnTo>
                  <a:pt x="1608788" y="1230836"/>
                </a:lnTo>
                <a:lnTo>
                  <a:pt x="1568499" y="1258004"/>
                </a:lnTo>
                <a:lnTo>
                  <a:pt x="1519174" y="1267967"/>
                </a:lnTo>
                <a:lnTo>
                  <a:pt x="126796" y="1267967"/>
                </a:lnTo>
                <a:lnTo>
                  <a:pt x="77441" y="1258004"/>
                </a:lnTo>
                <a:lnTo>
                  <a:pt x="37137" y="1230836"/>
                </a:lnTo>
                <a:lnTo>
                  <a:pt x="9964" y="1190547"/>
                </a:lnTo>
                <a:lnTo>
                  <a:pt x="0" y="1141221"/>
                </a:lnTo>
                <a:lnTo>
                  <a:pt x="0" y="126745"/>
                </a:lnTo>
                <a:close/>
              </a:path>
            </a:pathLst>
          </a:custGeom>
          <a:ln w="25908">
            <a:solidFill>
              <a:srgbClr val="FFFFFF"/>
            </a:solidFill>
          </a:ln>
        </p:spPr>
        <p:txBody>
          <a:bodyPr wrap="square" lIns="0" tIns="0" rIns="0" bIns="0" rtlCol="0"/>
          <a:lstStyle/>
          <a:p>
            <a:endParaRPr/>
          </a:p>
        </p:txBody>
      </p:sp>
      <p:sp>
        <p:nvSpPr>
          <p:cNvPr id="14" name="object 14"/>
          <p:cNvSpPr/>
          <p:nvPr/>
        </p:nvSpPr>
        <p:spPr>
          <a:xfrm>
            <a:off x="457962" y="5193029"/>
            <a:ext cx="8229600" cy="1583690"/>
          </a:xfrm>
          <a:custGeom>
            <a:avLst/>
            <a:gdLst/>
            <a:ahLst/>
            <a:cxnLst/>
            <a:rect l="l" t="t" r="r" b="b"/>
            <a:pathLst>
              <a:path w="8229600" h="1583690">
                <a:moveTo>
                  <a:pt x="8071231" y="0"/>
                </a:moveTo>
                <a:lnTo>
                  <a:pt x="158343" y="0"/>
                </a:lnTo>
                <a:lnTo>
                  <a:pt x="108294" y="8070"/>
                </a:lnTo>
                <a:lnTo>
                  <a:pt x="64827" y="30545"/>
                </a:lnTo>
                <a:lnTo>
                  <a:pt x="30550" y="64821"/>
                </a:lnTo>
                <a:lnTo>
                  <a:pt x="8072" y="108297"/>
                </a:lnTo>
                <a:lnTo>
                  <a:pt x="0" y="158369"/>
                </a:lnTo>
                <a:lnTo>
                  <a:pt x="0" y="1425092"/>
                </a:lnTo>
                <a:lnTo>
                  <a:pt x="8072" y="1475141"/>
                </a:lnTo>
                <a:lnTo>
                  <a:pt x="30550" y="1518608"/>
                </a:lnTo>
                <a:lnTo>
                  <a:pt x="64827" y="1552885"/>
                </a:lnTo>
                <a:lnTo>
                  <a:pt x="108294" y="1575363"/>
                </a:lnTo>
                <a:lnTo>
                  <a:pt x="158343" y="1583436"/>
                </a:lnTo>
                <a:lnTo>
                  <a:pt x="8071231" y="1583436"/>
                </a:lnTo>
                <a:lnTo>
                  <a:pt x="8121302" y="1575363"/>
                </a:lnTo>
                <a:lnTo>
                  <a:pt x="8164778" y="1552885"/>
                </a:lnTo>
                <a:lnTo>
                  <a:pt x="8199054" y="1518608"/>
                </a:lnTo>
                <a:lnTo>
                  <a:pt x="8221529" y="1475141"/>
                </a:lnTo>
                <a:lnTo>
                  <a:pt x="8229600" y="1425092"/>
                </a:lnTo>
                <a:lnTo>
                  <a:pt x="8229600" y="158369"/>
                </a:lnTo>
                <a:lnTo>
                  <a:pt x="8221529" y="108297"/>
                </a:lnTo>
                <a:lnTo>
                  <a:pt x="8199054" y="64821"/>
                </a:lnTo>
                <a:lnTo>
                  <a:pt x="8164778" y="30545"/>
                </a:lnTo>
                <a:lnTo>
                  <a:pt x="8121302" y="8070"/>
                </a:lnTo>
                <a:lnTo>
                  <a:pt x="8071231" y="0"/>
                </a:lnTo>
                <a:close/>
              </a:path>
            </a:pathLst>
          </a:custGeom>
          <a:solidFill>
            <a:srgbClr val="B3A1C6"/>
          </a:solidFill>
        </p:spPr>
        <p:txBody>
          <a:bodyPr wrap="square" lIns="0" tIns="0" rIns="0" bIns="0" rtlCol="0"/>
          <a:lstStyle/>
          <a:p>
            <a:endParaRPr/>
          </a:p>
        </p:txBody>
      </p:sp>
      <p:sp>
        <p:nvSpPr>
          <p:cNvPr id="15" name="object 15"/>
          <p:cNvSpPr/>
          <p:nvPr/>
        </p:nvSpPr>
        <p:spPr>
          <a:xfrm>
            <a:off x="457962" y="5193029"/>
            <a:ext cx="8229600" cy="1583690"/>
          </a:xfrm>
          <a:custGeom>
            <a:avLst/>
            <a:gdLst/>
            <a:ahLst/>
            <a:cxnLst/>
            <a:rect l="l" t="t" r="r" b="b"/>
            <a:pathLst>
              <a:path w="8229600" h="1583690">
                <a:moveTo>
                  <a:pt x="0" y="158369"/>
                </a:moveTo>
                <a:lnTo>
                  <a:pt x="8072" y="108297"/>
                </a:lnTo>
                <a:lnTo>
                  <a:pt x="30550" y="64821"/>
                </a:lnTo>
                <a:lnTo>
                  <a:pt x="64827" y="30545"/>
                </a:lnTo>
                <a:lnTo>
                  <a:pt x="108294" y="8070"/>
                </a:lnTo>
                <a:lnTo>
                  <a:pt x="158343" y="0"/>
                </a:lnTo>
                <a:lnTo>
                  <a:pt x="8071231" y="0"/>
                </a:lnTo>
                <a:lnTo>
                  <a:pt x="8121302" y="8070"/>
                </a:lnTo>
                <a:lnTo>
                  <a:pt x="8164778" y="30545"/>
                </a:lnTo>
                <a:lnTo>
                  <a:pt x="8199054" y="64821"/>
                </a:lnTo>
                <a:lnTo>
                  <a:pt x="8221529" y="108297"/>
                </a:lnTo>
                <a:lnTo>
                  <a:pt x="8229600" y="158369"/>
                </a:lnTo>
                <a:lnTo>
                  <a:pt x="8229600" y="1425092"/>
                </a:lnTo>
                <a:lnTo>
                  <a:pt x="8221529" y="1475141"/>
                </a:lnTo>
                <a:lnTo>
                  <a:pt x="8199054" y="1518608"/>
                </a:lnTo>
                <a:lnTo>
                  <a:pt x="8164778" y="1552885"/>
                </a:lnTo>
                <a:lnTo>
                  <a:pt x="8121302" y="1575363"/>
                </a:lnTo>
                <a:lnTo>
                  <a:pt x="8071231" y="1583436"/>
                </a:lnTo>
                <a:lnTo>
                  <a:pt x="158343" y="1583436"/>
                </a:lnTo>
                <a:lnTo>
                  <a:pt x="108294" y="1575363"/>
                </a:lnTo>
                <a:lnTo>
                  <a:pt x="64827" y="1552885"/>
                </a:lnTo>
                <a:lnTo>
                  <a:pt x="30550" y="1518608"/>
                </a:lnTo>
                <a:lnTo>
                  <a:pt x="8072" y="1475141"/>
                </a:lnTo>
                <a:lnTo>
                  <a:pt x="0" y="1425092"/>
                </a:lnTo>
                <a:lnTo>
                  <a:pt x="0" y="158369"/>
                </a:lnTo>
                <a:close/>
              </a:path>
            </a:pathLst>
          </a:custGeom>
          <a:ln w="25908">
            <a:solidFill>
              <a:srgbClr val="FFFFFF"/>
            </a:solidFill>
          </a:ln>
        </p:spPr>
        <p:txBody>
          <a:bodyPr wrap="square" lIns="0" tIns="0" rIns="0" bIns="0" rtlCol="0"/>
          <a:lstStyle/>
          <a:p>
            <a:endParaRPr/>
          </a:p>
        </p:txBody>
      </p:sp>
      <p:sp>
        <p:nvSpPr>
          <p:cNvPr id="16" name="object 16"/>
          <p:cNvSpPr txBox="1"/>
          <p:nvPr/>
        </p:nvSpPr>
        <p:spPr>
          <a:xfrm>
            <a:off x="2344292" y="956006"/>
            <a:ext cx="6210300" cy="5653405"/>
          </a:xfrm>
          <a:prstGeom prst="rect">
            <a:avLst/>
          </a:prstGeom>
        </p:spPr>
        <p:txBody>
          <a:bodyPr vert="horz" wrap="square" lIns="0" tIns="69850" rIns="0" bIns="0" rtlCol="0">
            <a:spAutoFit/>
          </a:bodyPr>
          <a:lstStyle/>
          <a:p>
            <a:pPr marL="16510">
              <a:lnSpc>
                <a:spcPct val="100000"/>
              </a:lnSpc>
              <a:spcBef>
                <a:spcPts val="550"/>
              </a:spcBef>
            </a:pPr>
            <a:r>
              <a:rPr sz="2600" spc="-85" dirty="0">
                <a:solidFill>
                  <a:srgbClr val="FFFFFF"/>
                </a:solidFill>
                <a:latin typeface="Arial"/>
                <a:cs typeface="Arial"/>
              </a:rPr>
              <a:t>Control:</a:t>
            </a:r>
            <a:endParaRPr sz="2600" dirty="0">
              <a:latin typeface="Arial"/>
              <a:cs typeface="Arial"/>
            </a:endParaRPr>
          </a:p>
          <a:p>
            <a:pPr marL="12700" indent="3810">
              <a:lnSpc>
                <a:spcPct val="100000"/>
              </a:lnSpc>
              <a:spcBef>
                <a:spcPts val="455"/>
              </a:spcBef>
              <a:buSzPct val="130000"/>
              <a:buChar char="-"/>
              <a:tabLst>
                <a:tab pos="227329" algn="l"/>
              </a:tabLst>
            </a:pPr>
            <a:r>
              <a:rPr sz="2000" spc="-110" dirty="0">
                <a:solidFill>
                  <a:srgbClr val="FFFFFF"/>
                </a:solidFill>
                <a:latin typeface="Arial"/>
                <a:cs typeface="Arial"/>
              </a:rPr>
              <a:t>Measurements </a:t>
            </a:r>
            <a:r>
              <a:rPr sz="2000" spc="-55" dirty="0">
                <a:solidFill>
                  <a:srgbClr val="FFFFFF"/>
                </a:solidFill>
                <a:latin typeface="Arial"/>
                <a:cs typeface="Arial"/>
              </a:rPr>
              <a:t>help </a:t>
            </a:r>
            <a:r>
              <a:rPr sz="2000" spc="20" dirty="0">
                <a:solidFill>
                  <a:srgbClr val="FFFFFF"/>
                </a:solidFill>
                <a:latin typeface="Arial"/>
                <a:cs typeface="Arial"/>
              </a:rPr>
              <a:t>to </a:t>
            </a:r>
            <a:r>
              <a:rPr sz="2000" spc="-85" dirty="0">
                <a:solidFill>
                  <a:srgbClr val="FFFFFF"/>
                </a:solidFill>
                <a:latin typeface="Arial"/>
                <a:cs typeface="Arial"/>
              </a:rPr>
              <a:t>reduce</a:t>
            </a:r>
            <a:r>
              <a:rPr sz="2000" spc="-130" dirty="0">
                <a:solidFill>
                  <a:srgbClr val="FFFFFF"/>
                </a:solidFill>
                <a:latin typeface="Arial"/>
                <a:cs typeface="Arial"/>
              </a:rPr>
              <a:t> </a:t>
            </a:r>
            <a:r>
              <a:rPr sz="2000" spc="-10" dirty="0">
                <a:solidFill>
                  <a:srgbClr val="FFFFFF"/>
                </a:solidFill>
                <a:latin typeface="Arial"/>
                <a:cs typeface="Arial"/>
              </a:rPr>
              <a:t>variation</a:t>
            </a:r>
            <a:endParaRPr sz="2000" dirty="0">
              <a:latin typeface="Arial"/>
              <a:cs typeface="Arial"/>
            </a:endParaRPr>
          </a:p>
          <a:p>
            <a:pPr marL="12700">
              <a:lnSpc>
                <a:spcPct val="100000"/>
              </a:lnSpc>
              <a:spcBef>
                <a:spcPts val="2190"/>
              </a:spcBef>
            </a:pPr>
            <a:r>
              <a:rPr sz="2500" spc="-195" dirty="0">
                <a:solidFill>
                  <a:srgbClr val="FFFFFF"/>
                </a:solidFill>
                <a:latin typeface="Arial"/>
                <a:cs typeface="Arial"/>
              </a:rPr>
              <a:t>Self-Assessment:</a:t>
            </a:r>
            <a:endParaRPr sz="2500" dirty="0">
              <a:latin typeface="Arial"/>
              <a:cs typeface="Arial"/>
            </a:endParaRPr>
          </a:p>
          <a:p>
            <a:pPr marL="12700" marR="5080">
              <a:lnSpc>
                <a:spcPts val="2170"/>
              </a:lnSpc>
              <a:spcBef>
                <a:spcPts val="885"/>
              </a:spcBef>
              <a:buChar char="-"/>
              <a:tabLst>
                <a:tab pos="182245" algn="l"/>
              </a:tabLst>
            </a:pPr>
            <a:r>
              <a:rPr sz="2100" spc="-120" dirty="0">
                <a:solidFill>
                  <a:srgbClr val="FFFFFF"/>
                </a:solidFill>
                <a:latin typeface="Arial"/>
                <a:cs typeface="Arial"/>
              </a:rPr>
              <a:t>Measurements </a:t>
            </a:r>
            <a:r>
              <a:rPr sz="2100" spc="-95" dirty="0">
                <a:solidFill>
                  <a:srgbClr val="FFFFFF"/>
                </a:solidFill>
                <a:latin typeface="Arial"/>
                <a:cs typeface="Arial"/>
              </a:rPr>
              <a:t>can </a:t>
            </a:r>
            <a:r>
              <a:rPr sz="2100" spc="-85" dirty="0">
                <a:solidFill>
                  <a:srgbClr val="FFFFFF"/>
                </a:solidFill>
                <a:latin typeface="Arial"/>
                <a:cs typeface="Arial"/>
              </a:rPr>
              <a:t>be </a:t>
            </a:r>
            <a:r>
              <a:rPr sz="2100" spc="-150" dirty="0">
                <a:solidFill>
                  <a:srgbClr val="FFFFFF"/>
                </a:solidFill>
                <a:latin typeface="Arial"/>
                <a:cs typeface="Arial"/>
              </a:rPr>
              <a:t>used </a:t>
            </a:r>
            <a:r>
              <a:rPr sz="2100" spc="20" dirty="0">
                <a:solidFill>
                  <a:srgbClr val="FFFFFF"/>
                </a:solidFill>
                <a:latin typeface="Arial"/>
                <a:cs typeface="Arial"/>
              </a:rPr>
              <a:t>to </a:t>
            </a:r>
            <a:r>
              <a:rPr sz="2100" spc="-315" dirty="0">
                <a:solidFill>
                  <a:srgbClr val="FFFFFF"/>
                </a:solidFill>
                <a:latin typeface="Arial"/>
                <a:cs typeface="Arial"/>
              </a:rPr>
              <a:t>assess </a:t>
            </a:r>
            <a:r>
              <a:rPr sz="2100" spc="-60" dirty="0">
                <a:solidFill>
                  <a:srgbClr val="FFFFFF"/>
                </a:solidFill>
                <a:latin typeface="Arial"/>
                <a:cs typeface="Arial"/>
              </a:rPr>
              <a:t>how </a:t>
            </a:r>
            <a:r>
              <a:rPr sz="2100" spc="-40" dirty="0">
                <a:solidFill>
                  <a:srgbClr val="FFFFFF"/>
                </a:solidFill>
                <a:latin typeface="Arial"/>
                <a:cs typeface="Arial"/>
              </a:rPr>
              <a:t>well </a:t>
            </a:r>
            <a:r>
              <a:rPr sz="2100" spc="-5" dirty="0">
                <a:solidFill>
                  <a:srgbClr val="FFFFFF"/>
                </a:solidFill>
                <a:latin typeface="Arial"/>
                <a:cs typeface="Arial"/>
              </a:rPr>
              <a:t>a </a:t>
            </a:r>
            <a:r>
              <a:rPr sz="2100" spc="-190" dirty="0">
                <a:solidFill>
                  <a:srgbClr val="FFFFFF"/>
                </a:solidFill>
                <a:latin typeface="Arial"/>
                <a:cs typeface="Arial"/>
              </a:rPr>
              <a:t>process  </a:t>
            </a:r>
            <a:r>
              <a:rPr sz="2100" spc="-220" dirty="0">
                <a:solidFill>
                  <a:srgbClr val="FFFFFF"/>
                </a:solidFill>
                <a:latin typeface="Arial"/>
                <a:cs typeface="Arial"/>
              </a:rPr>
              <a:t>is </a:t>
            </a:r>
            <a:r>
              <a:rPr sz="2100" spc="-70" dirty="0">
                <a:solidFill>
                  <a:srgbClr val="FFFFFF"/>
                </a:solidFill>
                <a:latin typeface="Arial"/>
                <a:cs typeface="Arial"/>
              </a:rPr>
              <a:t>doing, </a:t>
            </a:r>
            <a:r>
              <a:rPr sz="2100" spc="-55" dirty="0">
                <a:solidFill>
                  <a:srgbClr val="FFFFFF"/>
                </a:solidFill>
                <a:latin typeface="Arial"/>
                <a:cs typeface="Arial"/>
              </a:rPr>
              <a:t>including </a:t>
            </a:r>
            <a:r>
              <a:rPr sz="2100" spc="-60" dirty="0">
                <a:solidFill>
                  <a:srgbClr val="FFFFFF"/>
                </a:solidFill>
                <a:latin typeface="Arial"/>
                <a:cs typeface="Arial"/>
              </a:rPr>
              <a:t>improvements </a:t>
            </a:r>
            <a:r>
              <a:rPr sz="2100" spc="45" dirty="0">
                <a:solidFill>
                  <a:srgbClr val="FFFFFF"/>
                </a:solidFill>
                <a:latin typeface="Arial"/>
                <a:cs typeface="Arial"/>
              </a:rPr>
              <a:t>that </a:t>
            </a:r>
            <a:r>
              <a:rPr sz="2100" spc="-60" dirty="0">
                <a:solidFill>
                  <a:srgbClr val="FFFFFF"/>
                </a:solidFill>
                <a:latin typeface="Arial"/>
                <a:cs typeface="Arial"/>
              </a:rPr>
              <a:t>have </a:t>
            </a:r>
            <a:r>
              <a:rPr sz="2100" spc="-105" dirty="0">
                <a:solidFill>
                  <a:srgbClr val="FFFFFF"/>
                </a:solidFill>
                <a:latin typeface="Arial"/>
                <a:cs typeface="Arial"/>
              </a:rPr>
              <a:t>been</a:t>
            </a:r>
            <a:r>
              <a:rPr sz="2100" spc="-370" dirty="0">
                <a:solidFill>
                  <a:srgbClr val="FFFFFF"/>
                </a:solidFill>
                <a:latin typeface="Arial"/>
                <a:cs typeface="Arial"/>
              </a:rPr>
              <a:t> </a:t>
            </a:r>
            <a:r>
              <a:rPr sz="2100" spc="-40" dirty="0">
                <a:solidFill>
                  <a:srgbClr val="FFFFFF"/>
                </a:solidFill>
                <a:latin typeface="Arial"/>
                <a:cs typeface="Arial"/>
              </a:rPr>
              <a:t>made</a:t>
            </a:r>
            <a:endParaRPr sz="2100" dirty="0">
              <a:latin typeface="Arial"/>
              <a:cs typeface="Arial"/>
            </a:endParaRPr>
          </a:p>
          <a:p>
            <a:pPr marL="12700">
              <a:lnSpc>
                <a:spcPct val="100000"/>
              </a:lnSpc>
              <a:spcBef>
                <a:spcPts val="1705"/>
              </a:spcBef>
            </a:pPr>
            <a:r>
              <a:rPr sz="2500" spc="-114" dirty="0">
                <a:solidFill>
                  <a:srgbClr val="FFFFFF"/>
                </a:solidFill>
                <a:latin typeface="Arial"/>
                <a:cs typeface="Arial"/>
              </a:rPr>
              <a:t>Continuous</a:t>
            </a:r>
            <a:r>
              <a:rPr sz="2500" spc="-95" dirty="0">
                <a:solidFill>
                  <a:srgbClr val="FFFFFF"/>
                </a:solidFill>
                <a:latin typeface="Arial"/>
                <a:cs typeface="Arial"/>
              </a:rPr>
              <a:t> </a:t>
            </a:r>
            <a:r>
              <a:rPr sz="2500" spc="-60" dirty="0">
                <a:solidFill>
                  <a:srgbClr val="FFFFFF"/>
                </a:solidFill>
                <a:latin typeface="Arial"/>
                <a:cs typeface="Arial"/>
              </a:rPr>
              <a:t>Improvement:</a:t>
            </a:r>
            <a:endParaRPr sz="2500" dirty="0">
              <a:latin typeface="Arial"/>
              <a:cs typeface="Arial"/>
            </a:endParaRPr>
          </a:p>
          <a:p>
            <a:pPr marL="12700" marR="50165">
              <a:lnSpc>
                <a:spcPct val="83700"/>
              </a:lnSpc>
              <a:spcBef>
                <a:spcPts val="930"/>
              </a:spcBef>
              <a:buChar char="-"/>
              <a:tabLst>
                <a:tab pos="182245" algn="l"/>
              </a:tabLst>
            </a:pPr>
            <a:r>
              <a:rPr sz="2100" spc="-120" dirty="0">
                <a:solidFill>
                  <a:srgbClr val="FFFFFF"/>
                </a:solidFill>
                <a:latin typeface="Arial"/>
                <a:cs typeface="Arial"/>
              </a:rPr>
              <a:t>Measurements </a:t>
            </a:r>
            <a:r>
              <a:rPr sz="2100" spc="-95" dirty="0">
                <a:solidFill>
                  <a:srgbClr val="FFFFFF"/>
                </a:solidFill>
                <a:latin typeface="Arial"/>
                <a:cs typeface="Arial"/>
              </a:rPr>
              <a:t>can </a:t>
            </a:r>
            <a:r>
              <a:rPr sz="2100" spc="-85" dirty="0">
                <a:solidFill>
                  <a:srgbClr val="FFFFFF"/>
                </a:solidFill>
                <a:latin typeface="Arial"/>
                <a:cs typeface="Arial"/>
              </a:rPr>
              <a:t>be </a:t>
            </a:r>
            <a:r>
              <a:rPr sz="2100" spc="-150" dirty="0">
                <a:solidFill>
                  <a:srgbClr val="FFFFFF"/>
                </a:solidFill>
                <a:latin typeface="Arial"/>
                <a:cs typeface="Arial"/>
              </a:rPr>
              <a:t>used </a:t>
            </a:r>
            <a:r>
              <a:rPr sz="2100" spc="20" dirty="0">
                <a:solidFill>
                  <a:srgbClr val="FFFFFF"/>
                </a:solidFill>
                <a:latin typeface="Arial"/>
                <a:cs typeface="Arial"/>
              </a:rPr>
              <a:t>to </a:t>
            </a:r>
            <a:r>
              <a:rPr sz="2100" spc="-20" dirty="0">
                <a:solidFill>
                  <a:srgbClr val="FFFFFF"/>
                </a:solidFill>
                <a:latin typeface="Arial"/>
                <a:cs typeface="Arial"/>
              </a:rPr>
              <a:t>identify </a:t>
            </a:r>
            <a:r>
              <a:rPr sz="2100" spc="-65" dirty="0">
                <a:solidFill>
                  <a:srgbClr val="FFFFFF"/>
                </a:solidFill>
                <a:latin typeface="Arial"/>
                <a:cs typeface="Arial"/>
              </a:rPr>
              <a:t>defect </a:t>
            </a:r>
            <a:r>
              <a:rPr sz="2100" spc="-185" dirty="0">
                <a:solidFill>
                  <a:srgbClr val="FFFFFF"/>
                </a:solidFill>
                <a:latin typeface="Arial"/>
                <a:cs typeface="Arial"/>
              </a:rPr>
              <a:t>sources,  </a:t>
            </a:r>
            <a:r>
              <a:rPr sz="2100" spc="-190" dirty="0">
                <a:solidFill>
                  <a:srgbClr val="FFFFFF"/>
                </a:solidFill>
                <a:latin typeface="Arial"/>
                <a:cs typeface="Arial"/>
              </a:rPr>
              <a:t>process </a:t>
            </a:r>
            <a:r>
              <a:rPr sz="2100" spc="-95" dirty="0">
                <a:solidFill>
                  <a:srgbClr val="FFFFFF"/>
                </a:solidFill>
                <a:latin typeface="Arial"/>
                <a:cs typeface="Arial"/>
              </a:rPr>
              <a:t>trends, </a:t>
            </a:r>
            <a:r>
              <a:rPr sz="2100" spc="-30" dirty="0">
                <a:solidFill>
                  <a:srgbClr val="FFFFFF"/>
                </a:solidFill>
                <a:latin typeface="Arial"/>
                <a:cs typeface="Arial"/>
              </a:rPr>
              <a:t>and </a:t>
            </a:r>
            <a:r>
              <a:rPr sz="2100" spc="-65" dirty="0">
                <a:solidFill>
                  <a:srgbClr val="FFFFFF"/>
                </a:solidFill>
                <a:latin typeface="Arial"/>
                <a:cs typeface="Arial"/>
              </a:rPr>
              <a:t>defect </a:t>
            </a:r>
            <a:r>
              <a:rPr sz="2100" spc="-50" dirty="0">
                <a:solidFill>
                  <a:srgbClr val="FFFFFF"/>
                </a:solidFill>
                <a:latin typeface="Arial"/>
                <a:cs typeface="Arial"/>
              </a:rPr>
              <a:t>prevention, </a:t>
            </a:r>
            <a:r>
              <a:rPr sz="2100" spc="-30" dirty="0">
                <a:solidFill>
                  <a:srgbClr val="FFFFFF"/>
                </a:solidFill>
                <a:latin typeface="Arial"/>
                <a:cs typeface="Arial"/>
              </a:rPr>
              <a:t>and </a:t>
            </a:r>
            <a:r>
              <a:rPr sz="2100" spc="20" dirty="0">
                <a:solidFill>
                  <a:srgbClr val="FFFFFF"/>
                </a:solidFill>
                <a:latin typeface="Arial"/>
                <a:cs typeface="Arial"/>
              </a:rPr>
              <a:t>to </a:t>
            </a:r>
            <a:r>
              <a:rPr sz="2100" spc="-45" dirty="0">
                <a:solidFill>
                  <a:srgbClr val="FFFFFF"/>
                </a:solidFill>
                <a:latin typeface="Arial"/>
                <a:cs typeface="Arial"/>
              </a:rPr>
              <a:t>determine  </a:t>
            </a:r>
            <a:r>
              <a:rPr sz="2100" spc="-190" dirty="0">
                <a:solidFill>
                  <a:srgbClr val="FFFFFF"/>
                </a:solidFill>
                <a:latin typeface="Arial"/>
                <a:cs typeface="Arial"/>
              </a:rPr>
              <a:t>process </a:t>
            </a:r>
            <a:r>
              <a:rPr sz="2100" spc="-80" dirty="0">
                <a:solidFill>
                  <a:srgbClr val="FFFFFF"/>
                </a:solidFill>
                <a:latin typeface="Arial"/>
                <a:cs typeface="Arial"/>
              </a:rPr>
              <a:t>efficiency </a:t>
            </a:r>
            <a:r>
              <a:rPr sz="2100" spc="-30" dirty="0">
                <a:solidFill>
                  <a:srgbClr val="FFFFFF"/>
                </a:solidFill>
                <a:latin typeface="Arial"/>
                <a:cs typeface="Arial"/>
              </a:rPr>
              <a:t>and </a:t>
            </a:r>
            <a:r>
              <a:rPr sz="2100" spc="-125" dirty="0">
                <a:solidFill>
                  <a:srgbClr val="FFFFFF"/>
                </a:solidFill>
                <a:latin typeface="Arial"/>
                <a:cs typeface="Arial"/>
              </a:rPr>
              <a:t>effectiveness, </a:t>
            </a:r>
            <a:r>
              <a:rPr sz="2100" spc="-220" dirty="0">
                <a:solidFill>
                  <a:srgbClr val="FFFFFF"/>
                </a:solidFill>
                <a:latin typeface="Arial"/>
                <a:cs typeface="Arial"/>
              </a:rPr>
              <a:t>as </a:t>
            </a:r>
            <a:r>
              <a:rPr sz="2100" spc="-40" dirty="0">
                <a:solidFill>
                  <a:srgbClr val="FFFFFF"/>
                </a:solidFill>
                <a:latin typeface="Arial"/>
                <a:cs typeface="Arial"/>
              </a:rPr>
              <a:t>well </a:t>
            </a:r>
            <a:r>
              <a:rPr sz="2100" spc="-220" dirty="0">
                <a:solidFill>
                  <a:srgbClr val="FFFFFF"/>
                </a:solidFill>
                <a:latin typeface="Arial"/>
                <a:cs typeface="Arial"/>
              </a:rPr>
              <a:t>as  </a:t>
            </a:r>
            <a:r>
              <a:rPr sz="2100" spc="-45" dirty="0">
                <a:solidFill>
                  <a:srgbClr val="FFFFFF"/>
                </a:solidFill>
                <a:latin typeface="Arial"/>
                <a:cs typeface="Arial"/>
              </a:rPr>
              <a:t>opportunities </a:t>
            </a:r>
            <a:r>
              <a:rPr sz="2100" spc="-30" dirty="0">
                <a:solidFill>
                  <a:srgbClr val="FFFFFF"/>
                </a:solidFill>
                <a:latin typeface="Arial"/>
                <a:cs typeface="Arial"/>
              </a:rPr>
              <a:t>for</a:t>
            </a:r>
            <a:r>
              <a:rPr sz="2100" spc="-90" dirty="0">
                <a:solidFill>
                  <a:srgbClr val="FFFFFF"/>
                </a:solidFill>
                <a:latin typeface="Arial"/>
                <a:cs typeface="Arial"/>
              </a:rPr>
              <a:t> </a:t>
            </a:r>
            <a:r>
              <a:rPr sz="2100" spc="-30" dirty="0">
                <a:solidFill>
                  <a:srgbClr val="FFFFFF"/>
                </a:solidFill>
                <a:latin typeface="Arial"/>
                <a:cs typeface="Arial"/>
              </a:rPr>
              <a:t>improvement</a:t>
            </a:r>
            <a:endParaRPr sz="2100" dirty="0">
              <a:latin typeface="Arial"/>
              <a:cs typeface="Arial"/>
            </a:endParaRPr>
          </a:p>
          <a:p>
            <a:pPr>
              <a:lnSpc>
                <a:spcPct val="100000"/>
              </a:lnSpc>
              <a:spcBef>
                <a:spcPts val="35"/>
              </a:spcBef>
              <a:buChar char="-"/>
            </a:pPr>
            <a:endParaRPr sz="2050" dirty="0">
              <a:latin typeface="Times New Roman"/>
              <a:cs typeface="Times New Roman"/>
            </a:endParaRPr>
          </a:p>
          <a:p>
            <a:pPr marL="12700">
              <a:lnSpc>
                <a:spcPct val="100000"/>
              </a:lnSpc>
            </a:pPr>
            <a:r>
              <a:rPr sz="2500" spc="-65" dirty="0">
                <a:solidFill>
                  <a:srgbClr val="FFFFFF"/>
                </a:solidFill>
                <a:latin typeface="Arial"/>
                <a:cs typeface="Arial"/>
              </a:rPr>
              <a:t>Management</a:t>
            </a:r>
            <a:r>
              <a:rPr sz="2500" spc="-35" dirty="0">
                <a:solidFill>
                  <a:srgbClr val="FFFFFF"/>
                </a:solidFill>
                <a:latin typeface="Arial"/>
                <a:cs typeface="Arial"/>
              </a:rPr>
              <a:t> </a:t>
            </a:r>
            <a:r>
              <a:rPr sz="2500" spc="-235" dirty="0">
                <a:solidFill>
                  <a:srgbClr val="FFFFFF"/>
                </a:solidFill>
                <a:latin typeface="Arial"/>
                <a:cs typeface="Arial"/>
              </a:rPr>
              <a:t>Assessment:</a:t>
            </a:r>
            <a:endParaRPr sz="2500" dirty="0">
              <a:latin typeface="Arial"/>
              <a:cs typeface="Arial"/>
            </a:endParaRPr>
          </a:p>
          <a:p>
            <a:pPr marL="12700" marR="164465">
              <a:lnSpc>
                <a:spcPct val="84300"/>
              </a:lnSpc>
              <a:spcBef>
                <a:spcPts val="919"/>
              </a:spcBef>
              <a:buChar char="-"/>
              <a:tabLst>
                <a:tab pos="182245" algn="l"/>
              </a:tabLst>
            </a:pPr>
            <a:r>
              <a:rPr sz="2100" spc="-10" dirty="0">
                <a:solidFill>
                  <a:srgbClr val="FFFFFF"/>
                </a:solidFill>
                <a:latin typeface="Arial"/>
                <a:cs typeface="Arial"/>
              </a:rPr>
              <a:t>Without </a:t>
            </a:r>
            <a:r>
              <a:rPr sz="2100" spc="-105" dirty="0">
                <a:solidFill>
                  <a:srgbClr val="FFFFFF"/>
                </a:solidFill>
                <a:latin typeface="Arial"/>
                <a:cs typeface="Arial"/>
              </a:rPr>
              <a:t>measurements </a:t>
            </a:r>
            <a:r>
              <a:rPr sz="2100" spc="-55" dirty="0">
                <a:solidFill>
                  <a:srgbClr val="FFFFFF"/>
                </a:solidFill>
                <a:latin typeface="Arial"/>
                <a:cs typeface="Arial"/>
              </a:rPr>
              <a:t>there </a:t>
            </a:r>
            <a:r>
              <a:rPr sz="2100" spc="-215" dirty="0">
                <a:solidFill>
                  <a:srgbClr val="FFFFFF"/>
                </a:solidFill>
                <a:latin typeface="Arial"/>
                <a:cs typeface="Arial"/>
              </a:rPr>
              <a:t>is </a:t>
            </a:r>
            <a:r>
              <a:rPr sz="2100" spc="-85" dirty="0">
                <a:solidFill>
                  <a:srgbClr val="FFFFFF"/>
                </a:solidFill>
                <a:latin typeface="Arial"/>
                <a:cs typeface="Arial"/>
              </a:rPr>
              <a:t>no </a:t>
            </a:r>
            <a:r>
              <a:rPr sz="2100" spc="-15" dirty="0">
                <a:solidFill>
                  <a:srgbClr val="FFFFFF"/>
                </a:solidFill>
                <a:latin typeface="Arial"/>
                <a:cs typeface="Arial"/>
              </a:rPr>
              <a:t>way </a:t>
            </a:r>
            <a:r>
              <a:rPr sz="2100" spc="20" dirty="0">
                <a:solidFill>
                  <a:srgbClr val="FFFFFF"/>
                </a:solidFill>
                <a:latin typeface="Arial"/>
                <a:cs typeface="Arial"/>
              </a:rPr>
              <a:t>to </a:t>
            </a:r>
            <a:r>
              <a:rPr sz="2100" spc="-85" dirty="0">
                <a:solidFill>
                  <a:srgbClr val="FFFFFF"/>
                </a:solidFill>
                <a:latin typeface="Arial"/>
                <a:cs typeface="Arial"/>
              </a:rPr>
              <a:t>be </a:t>
            </a:r>
            <a:r>
              <a:rPr sz="2100" spc="-50" dirty="0">
                <a:solidFill>
                  <a:srgbClr val="FFFFFF"/>
                </a:solidFill>
                <a:latin typeface="Arial"/>
                <a:cs typeface="Arial"/>
              </a:rPr>
              <a:t>certain  </a:t>
            </a:r>
            <a:r>
              <a:rPr sz="2100" spc="-75" dirty="0">
                <a:solidFill>
                  <a:srgbClr val="FFFFFF"/>
                </a:solidFill>
                <a:latin typeface="Arial"/>
                <a:cs typeface="Arial"/>
              </a:rPr>
              <a:t>we </a:t>
            </a:r>
            <a:r>
              <a:rPr sz="2100" spc="-60" dirty="0">
                <a:solidFill>
                  <a:srgbClr val="FFFFFF"/>
                </a:solidFill>
                <a:latin typeface="Arial"/>
                <a:cs typeface="Arial"/>
              </a:rPr>
              <a:t>are </a:t>
            </a:r>
            <a:r>
              <a:rPr sz="2100" spc="-45" dirty="0">
                <a:solidFill>
                  <a:srgbClr val="FFFFFF"/>
                </a:solidFill>
                <a:latin typeface="Arial"/>
                <a:cs typeface="Arial"/>
              </a:rPr>
              <a:t>meeting </a:t>
            </a:r>
            <a:r>
              <a:rPr sz="2100" spc="-25" dirty="0">
                <a:solidFill>
                  <a:srgbClr val="FFFFFF"/>
                </a:solidFill>
                <a:latin typeface="Arial"/>
                <a:cs typeface="Arial"/>
              </a:rPr>
              <a:t>value-added </a:t>
            </a:r>
            <a:r>
              <a:rPr sz="2100" spc="-95" dirty="0">
                <a:solidFill>
                  <a:srgbClr val="FFFFFF"/>
                </a:solidFill>
                <a:latin typeface="Arial"/>
                <a:cs typeface="Arial"/>
              </a:rPr>
              <a:t>objectives </a:t>
            </a:r>
            <a:r>
              <a:rPr sz="2100" spc="-50" dirty="0">
                <a:solidFill>
                  <a:srgbClr val="FFFFFF"/>
                </a:solidFill>
                <a:latin typeface="Arial"/>
                <a:cs typeface="Arial"/>
              </a:rPr>
              <a:t>or </a:t>
            </a:r>
            <a:r>
              <a:rPr sz="2100" spc="45" dirty="0">
                <a:solidFill>
                  <a:srgbClr val="FFFFFF"/>
                </a:solidFill>
                <a:latin typeface="Arial"/>
                <a:cs typeface="Arial"/>
              </a:rPr>
              <a:t>that </a:t>
            </a:r>
            <a:r>
              <a:rPr sz="2100" spc="-70" dirty="0">
                <a:solidFill>
                  <a:srgbClr val="FFFFFF"/>
                </a:solidFill>
                <a:latin typeface="Arial"/>
                <a:cs typeface="Arial"/>
              </a:rPr>
              <a:t>we</a:t>
            </a:r>
            <a:r>
              <a:rPr sz="2100" spc="-185" dirty="0">
                <a:solidFill>
                  <a:srgbClr val="FFFFFF"/>
                </a:solidFill>
                <a:latin typeface="Arial"/>
                <a:cs typeface="Arial"/>
              </a:rPr>
              <a:t> </a:t>
            </a:r>
            <a:r>
              <a:rPr sz="2100" spc="-60" dirty="0">
                <a:solidFill>
                  <a:srgbClr val="FFFFFF"/>
                </a:solidFill>
                <a:latin typeface="Arial"/>
                <a:cs typeface="Arial"/>
              </a:rPr>
              <a:t>are  </a:t>
            </a:r>
            <a:r>
              <a:rPr sz="2100" spc="-65" dirty="0">
                <a:solidFill>
                  <a:srgbClr val="FFFFFF"/>
                </a:solidFill>
                <a:latin typeface="Arial"/>
                <a:cs typeface="Arial"/>
              </a:rPr>
              <a:t>being </a:t>
            </a:r>
            <a:r>
              <a:rPr sz="2100" spc="-55" dirty="0">
                <a:solidFill>
                  <a:srgbClr val="FFFFFF"/>
                </a:solidFill>
                <a:latin typeface="Arial"/>
                <a:cs typeface="Arial"/>
              </a:rPr>
              <a:t>effective </a:t>
            </a:r>
            <a:r>
              <a:rPr sz="2100" spc="-30" dirty="0">
                <a:solidFill>
                  <a:srgbClr val="FFFFFF"/>
                </a:solidFill>
                <a:latin typeface="Arial"/>
                <a:cs typeface="Arial"/>
              </a:rPr>
              <a:t>and</a:t>
            </a:r>
            <a:r>
              <a:rPr sz="2100" spc="-65" dirty="0">
                <a:solidFill>
                  <a:srgbClr val="FFFFFF"/>
                </a:solidFill>
                <a:latin typeface="Arial"/>
                <a:cs typeface="Arial"/>
              </a:rPr>
              <a:t> </a:t>
            </a:r>
            <a:r>
              <a:rPr sz="2100" spc="-50" dirty="0">
                <a:solidFill>
                  <a:srgbClr val="FFFFFF"/>
                </a:solidFill>
                <a:latin typeface="Arial"/>
                <a:cs typeface="Arial"/>
              </a:rPr>
              <a:t>efficient</a:t>
            </a:r>
            <a:endParaRPr sz="2100" dirty="0">
              <a:latin typeface="Arial"/>
              <a:cs typeface="Arial"/>
            </a:endParaRPr>
          </a:p>
        </p:txBody>
      </p:sp>
      <p:sp>
        <p:nvSpPr>
          <p:cNvPr id="17" name="object 17"/>
          <p:cNvSpPr/>
          <p:nvPr/>
        </p:nvSpPr>
        <p:spPr>
          <a:xfrm>
            <a:off x="616458" y="5351526"/>
            <a:ext cx="1645920" cy="1266825"/>
          </a:xfrm>
          <a:custGeom>
            <a:avLst/>
            <a:gdLst/>
            <a:ahLst/>
            <a:cxnLst/>
            <a:rect l="l" t="t" r="r" b="b"/>
            <a:pathLst>
              <a:path w="1645920" h="1266825">
                <a:moveTo>
                  <a:pt x="1519301" y="0"/>
                </a:moveTo>
                <a:lnTo>
                  <a:pt x="126644" y="0"/>
                </a:lnTo>
                <a:lnTo>
                  <a:pt x="77350" y="9943"/>
                </a:lnTo>
                <a:lnTo>
                  <a:pt x="37095" y="37068"/>
                </a:lnTo>
                <a:lnTo>
                  <a:pt x="9953" y="77313"/>
                </a:lnTo>
                <a:lnTo>
                  <a:pt x="0" y="126618"/>
                </a:lnTo>
                <a:lnTo>
                  <a:pt x="0" y="1139799"/>
                </a:lnTo>
                <a:lnTo>
                  <a:pt x="9953" y="1189093"/>
                </a:lnTo>
                <a:lnTo>
                  <a:pt x="37095" y="1229348"/>
                </a:lnTo>
                <a:lnTo>
                  <a:pt x="77350" y="1256490"/>
                </a:lnTo>
                <a:lnTo>
                  <a:pt x="126644" y="1266444"/>
                </a:lnTo>
                <a:lnTo>
                  <a:pt x="1519301" y="1266444"/>
                </a:lnTo>
                <a:lnTo>
                  <a:pt x="1568606" y="1256490"/>
                </a:lnTo>
                <a:lnTo>
                  <a:pt x="1608851" y="1229348"/>
                </a:lnTo>
                <a:lnTo>
                  <a:pt x="1635976" y="1189093"/>
                </a:lnTo>
                <a:lnTo>
                  <a:pt x="1645920" y="1139799"/>
                </a:lnTo>
                <a:lnTo>
                  <a:pt x="1645920" y="126618"/>
                </a:lnTo>
                <a:lnTo>
                  <a:pt x="1635976" y="77313"/>
                </a:lnTo>
                <a:lnTo>
                  <a:pt x="1608851" y="37068"/>
                </a:lnTo>
                <a:lnTo>
                  <a:pt x="1568606" y="9943"/>
                </a:lnTo>
                <a:lnTo>
                  <a:pt x="1519301" y="0"/>
                </a:lnTo>
                <a:close/>
              </a:path>
            </a:pathLst>
          </a:custGeom>
          <a:solidFill>
            <a:srgbClr val="E6DFEB"/>
          </a:solidFill>
        </p:spPr>
        <p:txBody>
          <a:bodyPr wrap="square" lIns="0" tIns="0" rIns="0" bIns="0" rtlCol="0"/>
          <a:lstStyle/>
          <a:p>
            <a:endParaRPr/>
          </a:p>
        </p:txBody>
      </p:sp>
      <p:sp>
        <p:nvSpPr>
          <p:cNvPr id="18" name="object 18"/>
          <p:cNvSpPr/>
          <p:nvPr/>
        </p:nvSpPr>
        <p:spPr>
          <a:xfrm>
            <a:off x="616458" y="5351526"/>
            <a:ext cx="1645920" cy="1266825"/>
          </a:xfrm>
          <a:custGeom>
            <a:avLst/>
            <a:gdLst/>
            <a:ahLst/>
            <a:cxnLst/>
            <a:rect l="l" t="t" r="r" b="b"/>
            <a:pathLst>
              <a:path w="1645920" h="1266825">
                <a:moveTo>
                  <a:pt x="0" y="126618"/>
                </a:moveTo>
                <a:lnTo>
                  <a:pt x="9953" y="77313"/>
                </a:lnTo>
                <a:lnTo>
                  <a:pt x="37095" y="37068"/>
                </a:lnTo>
                <a:lnTo>
                  <a:pt x="77350" y="9943"/>
                </a:lnTo>
                <a:lnTo>
                  <a:pt x="126644" y="0"/>
                </a:lnTo>
                <a:lnTo>
                  <a:pt x="1519301" y="0"/>
                </a:lnTo>
                <a:lnTo>
                  <a:pt x="1568606" y="9943"/>
                </a:lnTo>
                <a:lnTo>
                  <a:pt x="1608851" y="37068"/>
                </a:lnTo>
                <a:lnTo>
                  <a:pt x="1635976" y="77313"/>
                </a:lnTo>
                <a:lnTo>
                  <a:pt x="1645920" y="126618"/>
                </a:lnTo>
                <a:lnTo>
                  <a:pt x="1645920" y="1139799"/>
                </a:lnTo>
                <a:lnTo>
                  <a:pt x="1635976" y="1189093"/>
                </a:lnTo>
                <a:lnTo>
                  <a:pt x="1608851" y="1229348"/>
                </a:lnTo>
                <a:lnTo>
                  <a:pt x="1568606" y="1256490"/>
                </a:lnTo>
                <a:lnTo>
                  <a:pt x="1519301" y="1266444"/>
                </a:lnTo>
                <a:lnTo>
                  <a:pt x="126644" y="1266444"/>
                </a:lnTo>
                <a:lnTo>
                  <a:pt x="77350" y="1256490"/>
                </a:lnTo>
                <a:lnTo>
                  <a:pt x="37095" y="1229348"/>
                </a:lnTo>
                <a:lnTo>
                  <a:pt x="9953" y="1189093"/>
                </a:lnTo>
                <a:lnTo>
                  <a:pt x="0" y="1139799"/>
                </a:lnTo>
                <a:lnTo>
                  <a:pt x="0" y="126618"/>
                </a:lnTo>
                <a:close/>
              </a:path>
            </a:pathLst>
          </a:custGeom>
          <a:ln w="25908">
            <a:solidFill>
              <a:srgbClr val="FFFFFF"/>
            </a:solidFill>
          </a:ln>
        </p:spPr>
        <p:txBody>
          <a:bodyPr wrap="square" lIns="0" tIns="0" rIns="0" bIns="0" rtlCol="0"/>
          <a:lstStyle/>
          <a:p>
            <a:endParaRPr/>
          </a:p>
        </p:txBody>
      </p:sp>
      <p:sp>
        <p:nvSpPr>
          <p:cNvPr id="19" name="object 19"/>
          <p:cNvSpPr txBox="1">
            <a:spLocks noGrp="1"/>
          </p:cNvSpPr>
          <p:nvPr>
            <p:ph type="title"/>
          </p:nvPr>
        </p:nvSpPr>
        <p:spPr>
          <a:xfrm>
            <a:off x="2057400" y="241447"/>
            <a:ext cx="5638800" cy="444352"/>
          </a:xfrm>
          <a:prstGeom prst="rect">
            <a:avLst/>
          </a:prstGeom>
        </p:spPr>
        <p:txBody>
          <a:bodyPr vert="horz" wrap="square" lIns="0" tIns="13335" rIns="0" bIns="0" rtlCol="0">
            <a:spAutoFit/>
          </a:bodyPr>
          <a:lstStyle/>
          <a:p>
            <a:pPr marL="12700">
              <a:lnSpc>
                <a:spcPct val="100000"/>
              </a:lnSpc>
              <a:spcBef>
                <a:spcPts val="105"/>
              </a:spcBef>
            </a:pPr>
            <a:r>
              <a:rPr sz="2800" b="1" spc="-125" dirty="0">
                <a:solidFill>
                  <a:srgbClr val="5F497A"/>
                </a:solidFill>
                <a:latin typeface="Arial"/>
                <a:cs typeface="Arial"/>
              </a:rPr>
              <a:t>Why </a:t>
            </a:r>
            <a:r>
              <a:rPr sz="2800" b="1" spc="-335" dirty="0">
                <a:solidFill>
                  <a:srgbClr val="5F497A"/>
                </a:solidFill>
                <a:latin typeface="Arial"/>
                <a:cs typeface="Arial"/>
              </a:rPr>
              <a:t>do </a:t>
            </a:r>
            <a:r>
              <a:rPr sz="2800" b="1" spc="-235" dirty="0">
                <a:solidFill>
                  <a:srgbClr val="5F497A"/>
                </a:solidFill>
                <a:latin typeface="Arial"/>
                <a:cs typeface="Arial"/>
              </a:rPr>
              <a:t>we </a:t>
            </a:r>
            <a:r>
              <a:rPr sz="2800" b="1" spc="-305" dirty="0">
                <a:solidFill>
                  <a:srgbClr val="5F497A"/>
                </a:solidFill>
                <a:latin typeface="Arial"/>
                <a:cs typeface="Arial"/>
              </a:rPr>
              <a:t>need </a:t>
            </a:r>
            <a:r>
              <a:rPr sz="2800" b="1" spc="-254" dirty="0">
                <a:solidFill>
                  <a:srgbClr val="5F497A"/>
                </a:solidFill>
                <a:latin typeface="Arial"/>
                <a:cs typeface="Arial"/>
              </a:rPr>
              <a:t>to</a:t>
            </a:r>
            <a:r>
              <a:rPr sz="2800" b="1" spc="-195" dirty="0">
                <a:solidFill>
                  <a:srgbClr val="5F497A"/>
                </a:solidFill>
                <a:latin typeface="Arial"/>
                <a:cs typeface="Arial"/>
              </a:rPr>
              <a:t> </a:t>
            </a:r>
            <a:r>
              <a:rPr sz="2800" b="1" spc="-325" dirty="0">
                <a:solidFill>
                  <a:srgbClr val="5F497A"/>
                </a:solidFill>
                <a:latin typeface="Arial"/>
                <a:cs typeface="Arial"/>
              </a:rPr>
              <a:t>measure?</a:t>
            </a:r>
            <a:endParaRPr sz="2800" dirty="0">
              <a:latin typeface="Arial"/>
              <a:cs typeface="Arial"/>
            </a:endParaRPr>
          </a:p>
        </p:txBody>
      </p:sp>
      <p:sp>
        <p:nvSpPr>
          <p:cNvPr id="20" name="object 20"/>
          <p:cNvSpPr/>
          <p:nvPr/>
        </p:nvSpPr>
        <p:spPr>
          <a:xfrm>
            <a:off x="991378" y="5487161"/>
            <a:ext cx="914400" cy="914400"/>
          </a:xfrm>
          <a:custGeom>
            <a:avLst/>
            <a:gdLst/>
            <a:ahLst/>
            <a:cxnLst/>
            <a:rect l="l" t="t" r="r" b="b"/>
            <a:pathLst>
              <a:path w="914400" h="914400">
                <a:moveTo>
                  <a:pt x="914383" y="349262"/>
                </a:moveTo>
                <a:lnTo>
                  <a:pt x="565133" y="349275"/>
                </a:lnTo>
                <a:lnTo>
                  <a:pt x="0" y="349275"/>
                </a:lnTo>
                <a:lnTo>
                  <a:pt x="282558" y="565124"/>
                </a:lnTo>
                <a:lnTo>
                  <a:pt x="174621" y="914400"/>
                </a:lnTo>
                <a:lnTo>
                  <a:pt x="457183" y="698538"/>
                </a:lnTo>
                <a:lnTo>
                  <a:pt x="673042" y="698538"/>
                </a:lnTo>
                <a:lnTo>
                  <a:pt x="631808" y="565124"/>
                </a:lnTo>
                <a:lnTo>
                  <a:pt x="914366" y="349275"/>
                </a:lnTo>
                <a:lnTo>
                  <a:pt x="349233" y="349275"/>
                </a:lnTo>
                <a:lnTo>
                  <a:pt x="914383" y="349262"/>
                </a:lnTo>
                <a:close/>
              </a:path>
              <a:path w="914400" h="914400">
                <a:moveTo>
                  <a:pt x="673042" y="698538"/>
                </a:moveTo>
                <a:lnTo>
                  <a:pt x="457183" y="698538"/>
                </a:lnTo>
                <a:lnTo>
                  <a:pt x="739758" y="914400"/>
                </a:lnTo>
                <a:lnTo>
                  <a:pt x="673042" y="698538"/>
                </a:lnTo>
                <a:close/>
              </a:path>
              <a:path w="914400" h="914400">
                <a:moveTo>
                  <a:pt x="457183" y="0"/>
                </a:moveTo>
                <a:lnTo>
                  <a:pt x="349233" y="349275"/>
                </a:lnTo>
                <a:lnTo>
                  <a:pt x="565133" y="349275"/>
                </a:lnTo>
                <a:lnTo>
                  <a:pt x="457183" y="0"/>
                </a:lnTo>
                <a:close/>
              </a:path>
            </a:pathLst>
          </a:custGeom>
          <a:solidFill>
            <a:srgbClr val="4F81BC"/>
          </a:solidFill>
        </p:spPr>
        <p:txBody>
          <a:bodyPr wrap="square" lIns="0" tIns="0" rIns="0" bIns="0" rtlCol="0"/>
          <a:lstStyle/>
          <a:p>
            <a:endParaRPr/>
          </a:p>
        </p:txBody>
      </p:sp>
      <p:sp>
        <p:nvSpPr>
          <p:cNvPr id="21" name="object 21"/>
          <p:cNvSpPr/>
          <p:nvPr/>
        </p:nvSpPr>
        <p:spPr>
          <a:xfrm>
            <a:off x="991361" y="5487161"/>
            <a:ext cx="914400" cy="914400"/>
          </a:xfrm>
          <a:custGeom>
            <a:avLst/>
            <a:gdLst/>
            <a:ahLst/>
            <a:cxnLst/>
            <a:rect l="l" t="t" r="r" b="b"/>
            <a:pathLst>
              <a:path w="914400" h="914400">
                <a:moveTo>
                  <a:pt x="0" y="349262"/>
                </a:moveTo>
                <a:lnTo>
                  <a:pt x="349250" y="349275"/>
                </a:lnTo>
                <a:lnTo>
                  <a:pt x="457200" y="0"/>
                </a:lnTo>
                <a:lnTo>
                  <a:pt x="565150" y="349275"/>
                </a:lnTo>
                <a:lnTo>
                  <a:pt x="914400" y="349262"/>
                </a:lnTo>
                <a:lnTo>
                  <a:pt x="631825" y="565124"/>
                </a:lnTo>
                <a:lnTo>
                  <a:pt x="739775" y="914400"/>
                </a:lnTo>
                <a:lnTo>
                  <a:pt x="457200" y="698538"/>
                </a:lnTo>
                <a:lnTo>
                  <a:pt x="174637" y="914400"/>
                </a:lnTo>
                <a:lnTo>
                  <a:pt x="282575" y="565124"/>
                </a:lnTo>
                <a:lnTo>
                  <a:pt x="0" y="349262"/>
                </a:lnTo>
                <a:close/>
              </a:path>
            </a:pathLst>
          </a:custGeom>
          <a:ln w="25908">
            <a:solidFill>
              <a:srgbClr val="385D89"/>
            </a:solidFill>
          </a:ln>
        </p:spPr>
        <p:txBody>
          <a:bodyPr wrap="square" lIns="0" tIns="0" rIns="0" bIns="0" rtlCol="0"/>
          <a:lstStyle/>
          <a:p>
            <a:endParaRPr/>
          </a:p>
        </p:txBody>
      </p:sp>
      <p:sp>
        <p:nvSpPr>
          <p:cNvPr id="22" name="object 22"/>
          <p:cNvSpPr/>
          <p:nvPr/>
        </p:nvSpPr>
        <p:spPr>
          <a:xfrm>
            <a:off x="991361" y="3734561"/>
            <a:ext cx="914400" cy="914400"/>
          </a:xfrm>
          <a:custGeom>
            <a:avLst/>
            <a:gdLst/>
            <a:ahLst/>
            <a:cxnLst/>
            <a:rect l="l" t="t" r="r" b="b"/>
            <a:pathLst>
              <a:path w="914400" h="914400">
                <a:moveTo>
                  <a:pt x="914400" y="349250"/>
                </a:moveTo>
                <a:lnTo>
                  <a:pt x="0" y="349250"/>
                </a:lnTo>
                <a:lnTo>
                  <a:pt x="282575" y="565150"/>
                </a:lnTo>
                <a:lnTo>
                  <a:pt x="174637" y="914400"/>
                </a:lnTo>
                <a:lnTo>
                  <a:pt x="457200" y="698500"/>
                </a:lnTo>
                <a:lnTo>
                  <a:pt x="673042" y="698500"/>
                </a:lnTo>
                <a:lnTo>
                  <a:pt x="631825" y="565150"/>
                </a:lnTo>
                <a:lnTo>
                  <a:pt x="914400" y="349250"/>
                </a:lnTo>
                <a:close/>
              </a:path>
              <a:path w="914400" h="914400">
                <a:moveTo>
                  <a:pt x="673042" y="698500"/>
                </a:moveTo>
                <a:lnTo>
                  <a:pt x="457200" y="698500"/>
                </a:lnTo>
                <a:lnTo>
                  <a:pt x="739775" y="914400"/>
                </a:lnTo>
                <a:lnTo>
                  <a:pt x="673042" y="698500"/>
                </a:lnTo>
                <a:close/>
              </a:path>
              <a:path w="914400" h="914400">
                <a:moveTo>
                  <a:pt x="457200" y="0"/>
                </a:moveTo>
                <a:lnTo>
                  <a:pt x="349250" y="349250"/>
                </a:lnTo>
                <a:lnTo>
                  <a:pt x="565150" y="349250"/>
                </a:lnTo>
                <a:lnTo>
                  <a:pt x="457200" y="0"/>
                </a:lnTo>
                <a:close/>
              </a:path>
            </a:pathLst>
          </a:custGeom>
          <a:solidFill>
            <a:srgbClr val="4F81BC"/>
          </a:solidFill>
        </p:spPr>
        <p:txBody>
          <a:bodyPr wrap="square" lIns="0" tIns="0" rIns="0" bIns="0" rtlCol="0"/>
          <a:lstStyle/>
          <a:p>
            <a:endParaRPr/>
          </a:p>
        </p:txBody>
      </p:sp>
      <p:sp>
        <p:nvSpPr>
          <p:cNvPr id="23" name="object 23"/>
          <p:cNvSpPr/>
          <p:nvPr/>
        </p:nvSpPr>
        <p:spPr>
          <a:xfrm>
            <a:off x="991361" y="3734561"/>
            <a:ext cx="914400" cy="914400"/>
          </a:xfrm>
          <a:custGeom>
            <a:avLst/>
            <a:gdLst/>
            <a:ahLst/>
            <a:cxnLst/>
            <a:rect l="l" t="t" r="r" b="b"/>
            <a:pathLst>
              <a:path w="914400" h="914400">
                <a:moveTo>
                  <a:pt x="0" y="349250"/>
                </a:moveTo>
                <a:lnTo>
                  <a:pt x="349250" y="349250"/>
                </a:lnTo>
                <a:lnTo>
                  <a:pt x="457200" y="0"/>
                </a:lnTo>
                <a:lnTo>
                  <a:pt x="565150" y="349250"/>
                </a:lnTo>
                <a:lnTo>
                  <a:pt x="914400" y="349250"/>
                </a:lnTo>
                <a:lnTo>
                  <a:pt x="631825" y="565150"/>
                </a:lnTo>
                <a:lnTo>
                  <a:pt x="739775" y="914400"/>
                </a:lnTo>
                <a:lnTo>
                  <a:pt x="457200" y="698500"/>
                </a:lnTo>
                <a:lnTo>
                  <a:pt x="174637" y="914400"/>
                </a:lnTo>
                <a:lnTo>
                  <a:pt x="282575" y="565150"/>
                </a:lnTo>
                <a:lnTo>
                  <a:pt x="0" y="349250"/>
                </a:lnTo>
                <a:close/>
              </a:path>
            </a:pathLst>
          </a:custGeom>
          <a:ln w="25908">
            <a:solidFill>
              <a:srgbClr val="385D89"/>
            </a:solidFill>
          </a:ln>
        </p:spPr>
        <p:txBody>
          <a:bodyPr wrap="square" lIns="0" tIns="0" rIns="0" bIns="0" rtlCol="0"/>
          <a:lstStyle/>
          <a:p>
            <a:endParaRPr/>
          </a:p>
        </p:txBody>
      </p:sp>
      <p:sp>
        <p:nvSpPr>
          <p:cNvPr id="24" name="object 24"/>
          <p:cNvSpPr/>
          <p:nvPr/>
        </p:nvSpPr>
        <p:spPr>
          <a:xfrm>
            <a:off x="1143761" y="2439161"/>
            <a:ext cx="533400" cy="533400"/>
          </a:xfrm>
          <a:custGeom>
            <a:avLst/>
            <a:gdLst/>
            <a:ahLst/>
            <a:cxnLst/>
            <a:rect l="l" t="t" r="r" b="b"/>
            <a:pathLst>
              <a:path w="533400" h="533400">
                <a:moveTo>
                  <a:pt x="533400" y="203708"/>
                </a:moveTo>
                <a:lnTo>
                  <a:pt x="0" y="203708"/>
                </a:lnTo>
                <a:lnTo>
                  <a:pt x="164846" y="329691"/>
                </a:lnTo>
                <a:lnTo>
                  <a:pt x="101866" y="533400"/>
                </a:lnTo>
                <a:lnTo>
                  <a:pt x="266700" y="407415"/>
                </a:lnTo>
                <a:lnTo>
                  <a:pt x="392588" y="407415"/>
                </a:lnTo>
                <a:lnTo>
                  <a:pt x="368553" y="329691"/>
                </a:lnTo>
                <a:lnTo>
                  <a:pt x="533400" y="203708"/>
                </a:lnTo>
                <a:close/>
              </a:path>
              <a:path w="533400" h="533400">
                <a:moveTo>
                  <a:pt x="392588" y="407415"/>
                </a:moveTo>
                <a:lnTo>
                  <a:pt x="266700" y="407415"/>
                </a:lnTo>
                <a:lnTo>
                  <a:pt x="431546" y="533400"/>
                </a:lnTo>
                <a:lnTo>
                  <a:pt x="392588" y="407415"/>
                </a:lnTo>
                <a:close/>
              </a:path>
              <a:path w="533400" h="533400">
                <a:moveTo>
                  <a:pt x="266700" y="0"/>
                </a:moveTo>
                <a:lnTo>
                  <a:pt x="203707" y="203708"/>
                </a:lnTo>
                <a:lnTo>
                  <a:pt x="329691" y="203708"/>
                </a:lnTo>
                <a:lnTo>
                  <a:pt x="266700" y="0"/>
                </a:lnTo>
                <a:close/>
              </a:path>
            </a:pathLst>
          </a:custGeom>
          <a:solidFill>
            <a:srgbClr val="4F81BC"/>
          </a:solidFill>
        </p:spPr>
        <p:txBody>
          <a:bodyPr wrap="square" lIns="0" tIns="0" rIns="0" bIns="0" rtlCol="0"/>
          <a:lstStyle/>
          <a:p>
            <a:endParaRPr/>
          </a:p>
        </p:txBody>
      </p:sp>
      <p:sp>
        <p:nvSpPr>
          <p:cNvPr id="25" name="object 25"/>
          <p:cNvSpPr/>
          <p:nvPr/>
        </p:nvSpPr>
        <p:spPr>
          <a:xfrm>
            <a:off x="1143761" y="2439161"/>
            <a:ext cx="533400" cy="533400"/>
          </a:xfrm>
          <a:custGeom>
            <a:avLst/>
            <a:gdLst/>
            <a:ahLst/>
            <a:cxnLst/>
            <a:rect l="l" t="t" r="r" b="b"/>
            <a:pathLst>
              <a:path w="533400" h="533400">
                <a:moveTo>
                  <a:pt x="0" y="203708"/>
                </a:moveTo>
                <a:lnTo>
                  <a:pt x="203707" y="203708"/>
                </a:lnTo>
                <a:lnTo>
                  <a:pt x="266700" y="0"/>
                </a:lnTo>
                <a:lnTo>
                  <a:pt x="329691" y="203708"/>
                </a:lnTo>
                <a:lnTo>
                  <a:pt x="533400" y="203708"/>
                </a:lnTo>
                <a:lnTo>
                  <a:pt x="368553" y="329691"/>
                </a:lnTo>
                <a:lnTo>
                  <a:pt x="431546" y="533400"/>
                </a:lnTo>
                <a:lnTo>
                  <a:pt x="266700" y="407415"/>
                </a:lnTo>
                <a:lnTo>
                  <a:pt x="101866" y="533400"/>
                </a:lnTo>
                <a:lnTo>
                  <a:pt x="164846" y="329691"/>
                </a:lnTo>
                <a:lnTo>
                  <a:pt x="0" y="203708"/>
                </a:lnTo>
                <a:close/>
              </a:path>
            </a:pathLst>
          </a:custGeom>
          <a:ln w="25908">
            <a:solidFill>
              <a:srgbClr val="385D89"/>
            </a:solidFill>
          </a:ln>
        </p:spPr>
        <p:txBody>
          <a:bodyPr wrap="square" lIns="0" tIns="0" rIns="0" bIns="0" rtlCol="0"/>
          <a:lstStyle/>
          <a:p>
            <a:endParaRPr/>
          </a:p>
        </p:txBody>
      </p:sp>
      <p:sp>
        <p:nvSpPr>
          <p:cNvPr id="26" name="object 26"/>
          <p:cNvSpPr/>
          <p:nvPr/>
        </p:nvSpPr>
        <p:spPr>
          <a:xfrm>
            <a:off x="1143761" y="1219961"/>
            <a:ext cx="533400" cy="533400"/>
          </a:xfrm>
          <a:custGeom>
            <a:avLst/>
            <a:gdLst/>
            <a:ahLst/>
            <a:cxnLst/>
            <a:rect l="l" t="t" r="r" b="b"/>
            <a:pathLst>
              <a:path w="533400" h="533400">
                <a:moveTo>
                  <a:pt x="533400" y="203708"/>
                </a:moveTo>
                <a:lnTo>
                  <a:pt x="0" y="203708"/>
                </a:lnTo>
                <a:lnTo>
                  <a:pt x="164846" y="329691"/>
                </a:lnTo>
                <a:lnTo>
                  <a:pt x="101866" y="533400"/>
                </a:lnTo>
                <a:lnTo>
                  <a:pt x="266700" y="407415"/>
                </a:lnTo>
                <a:lnTo>
                  <a:pt x="392588" y="407415"/>
                </a:lnTo>
                <a:lnTo>
                  <a:pt x="368553" y="329691"/>
                </a:lnTo>
                <a:lnTo>
                  <a:pt x="533400" y="203708"/>
                </a:lnTo>
                <a:close/>
              </a:path>
              <a:path w="533400" h="533400">
                <a:moveTo>
                  <a:pt x="392588" y="407415"/>
                </a:moveTo>
                <a:lnTo>
                  <a:pt x="266700" y="407415"/>
                </a:lnTo>
                <a:lnTo>
                  <a:pt x="431546" y="533400"/>
                </a:lnTo>
                <a:lnTo>
                  <a:pt x="392588" y="407415"/>
                </a:lnTo>
                <a:close/>
              </a:path>
              <a:path w="533400" h="533400">
                <a:moveTo>
                  <a:pt x="266700" y="0"/>
                </a:moveTo>
                <a:lnTo>
                  <a:pt x="203707" y="203708"/>
                </a:lnTo>
                <a:lnTo>
                  <a:pt x="329691" y="203708"/>
                </a:lnTo>
                <a:lnTo>
                  <a:pt x="266700" y="0"/>
                </a:lnTo>
                <a:close/>
              </a:path>
            </a:pathLst>
          </a:custGeom>
          <a:solidFill>
            <a:srgbClr val="4F81BC"/>
          </a:solidFill>
        </p:spPr>
        <p:txBody>
          <a:bodyPr wrap="square" lIns="0" tIns="0" rIns="0" bIns="0" rtlCol="0"/>
          <a:lstStyle/>
          <a:p>
            <a:endParaRPr/>
          </a:p>
        </p:txBody>
      </p:sp>
      <p:sp>
        <p:nvSpPr>
          <p:cNvPr id="27" name="object 27"/>
          <p:cNvSpPr/>
          <p:nvPr/>
        </p:nvSpPr>
        <p:spPr>
          <a:xfrm>
            <a:off x="1143761" y="1219961"/>
            <a:ext cx="533400" cy="533400"/>
          </a:xfrm>
          <a:custGeom>
            <a:avLst/>
            <a:gdLst/>
            <a:ahLst/>
            <a:cxnLst/>
            <a:rect l="l" t="t" r="r" b="b"/>
            <a:pathLst>
              <a:path w="533400" h="533400">
                <a:moveTo>
                  <a:pt x="0" y="203708"/>
                </a:moveTo>
                <a:lnTo>
                  <a:pt x="203707" y="203708"/>
                </a:lnTo>
                <a:lnTo>
                  <a:pt x="266700" y="0"/>
                </a:lnTo>
                <a:lnTo>
                  <a:pt x="329691" y="203708"/>
                </a:lnTo>
                <a:lnTo>
                  <a:pt x="533400" y="203708"/>
                </a:lnTo>
                <a:lnTo>
                  <a:pt x="368553" y="329691"/>
                </a:lnTo>
                <a:lnTo>
                  <a:pt x="431546" y="533400"/>
                </a:lnTo>
                <a:lnTo>
                  <a:pt x="266700" y="407415"/>
                </a:lnTo>
                <a:lnTo>
                  <a:pt x="101866" y="533400"/>
                </a:lnTo>
                <a:lnTo>
                  <a:pt x="164846" y="329691"/>
                </a:lnTo>
                <a:lnTo>
                  <a:pt x="0" y="203708"/>
                </a:lnTo>
                <a:close/>
              </a:path>
            </a:pathLst>
          </a:custGeom>
          <a:ln w="25908">
            <a:solidFill>
              <a:srgbClr val="385D89"/>
            </a:solidFill>
          </a:ln>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239000" cy="777240"/>
          </a:xfrm>
        </p:spPr>
        <p:txBody>
          <a:bodyPr>
            <a:normAutofit/>
          </a:bodyPr>
          <a:lstStyle/>
          <a:p>
            <a:pPr lvl="0"/>
            <a:r>
              <a:rPr lang="en-US" dirty="0" smtClean="0"/>
              <a:t>2. BPM VS BI: </a:t>
            </a:r>
            <a:endParaRPr lang="en-US" dirty="0"/>
          </a:p>
        </p:txBody>
      </p:sp>
      <p:sp>
        <p:nvSpPr>
          <p:cNvPr id="3" name="Content Placeholder 2"/>
          <p:cNvSpPr>
            <a:spLocks noGrp="1"/>
          </p:cNvSpPr>
          <p:nvPr>
            <p:ph idx="1"/>
          </p:nvPr>
        </p:nvSpPr>
        <p:spPr>
          <a:xfrm>
            <a:off x="457200" y="1219200"/>
            <a:ext cx="7239000" cy="5236536"/>
          </a:xfrm>
        </p:spPr>
        <p:txBody>
          <a:bodyPr>
            <a:normAutofit lnSpcReduction="10000"/>
          </a:bodyPr>
          <a:lstStyle/>
          <a:p>
            <a:pPr>
              <a:buNone/>
            </a:pPr>
            <a:r>
              <a:rPr lang="en-US" sz="2800" dirty="0" smtClean="0"/>
              <a:t>Key differences of BPM and BI:</a:t>
            </a:r>
          </a:p>
          <a:p>
            <a:pPr>
              <a:buNone/>
            </a:pPr>
            <a:r>
              <a:rPr lang="en-US" sz="2800" b="1" dirty="0" smtClean="0"/>
              <a:t>1) Meaning: </a:t>
            </a:r>
            <a:endParaRPr lang="en-US" sz="2800" dirty="0" smtClean="0"/>
          </a:p>
          <a:p>
            <a:pPr marL="63500" lvl="0" indent="11113">
              <a:buNone/>
            </a:pPr>
            <a:r>
              <a:rPr lang="en-US" sz="3200" b="1" dirty="0" smtClean="0"/>
              <a:t>A)BPM: </a:t>
            </a:r>
            <a:r>
              <a:rPr lang="en-US" sz="3200" dirty="0" smtClean="0"/>
              <a:t> BPM refers to the different tools, methods and metrics employed by an organization to measure, monitor and management business Performance. </a:t>
            </a:r>
          </a:p>
          <a:p>
            <a:pPr marL="63500" lvl="0" indent="11113">
              <a:buNone/>
            </a:pPr>
            <a:r>
              <a:rPr lang="en-US" sz="3200" b="1" dirty="0" smtClean="0"/>
              <a:t>B) BI: </a:t>
            </a:r>
            <a:r>
              <a:rPr lang="en-US" sz="3200" dirty="0" smtClean="0"/>
              <a:t>BI refers to the art and science of analyzing any data or information, with a specific business Objective. </a:t>
            </a:r>
          </a:p>
          <a:p>
            <a:pPr marL="63500" lvl="0" indent="11113">
              <a:buNone/>
            </a:pPr>
            <a:r>
              <a:rPr lang="en-US" sz="3200" b="1" dirty="0" smtClean="0"/>
              <a:t> </a:t>
            </a:r>
            <a:endParaRPr lang="en-US" sz="2800"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239000" cy="777240"/>
          </a:xfrm>
        </p:spPr>
        <p:txBody>
          <a:bodyPr>
            <a:normAutofit/>
          </a:bodyPr>
          <a:lstStyle/>
          <a:p>
            <a:pPr lvl="0"/>
            <a:r>
              <a:rPr lang="en-US" sz="3200" dirty="0" smtClean="0"/>
              <a:t>Key differences of BPM and BI:</a:t>
            </a:r>
            <a:endParaRPr lang="en-US" sz="3200" dirty="0"/>
          </a:p>
        </p:txBody>
      </p:sp>
      <p:sp>
        <p:nvSpPr>
          <p:cNvPr id="3" name="Content Placeholder 2"/>
          <p:cNvSpPr>
            <a:spLocks noGrp="1"/>
          </p:cNvSpPr>
          <p:nvPr>
            <p:ph idx="1"/>
          </p:nvPr>
        </p:nvSpPr>
        <p:spPr>
          <a:xfrm>
            <a:off x="457200" y="1219200"/>
            <a:ext cx="7239000" cy="5236536"/>
          </a:xfrm>
        </p:spPr>
        <p:txBody>
          <a:bodyPr>
            <a:normAutofit/>
          </a:bodyPr>
          <a:lstStyle/>
          <a:p>
            <a:pPr>
              <a:buNone/>
            </a:pPr>
            <a:endParaRPr lang="en-US" sz="2800" dirty="0" smtClean="0"/>
          </a:p>
          <a:p>
            <a:pPr>
              <a:buNone/>
            </a:pPr>
            <a:r>
              <a:rPr lang="en-US" sz="3600" b="1" dirty="0" smtClean="0"/>
              <a:t>2) SCOPE: </a:t>
            </a:r>
            <a:endParaRPr lang="en-US" sz="3600" dirty="0" smtClean="0"/>
          </a:p>
          <a:p>
            <a:pPr lvl="0"/>
            <a:r>
              <a:rPr lang="en-US" sz="4000" b="1" dirty="0" smtClean="0"/>
              <a:t>BPM: </a:t>
            </a:r>
            <a:r>
              <a:rPr lang="en-US" sz="4000" dirty="0" smtClean="0"/>
              <a:t>The Scope of BPM is wider.</a:t>
            </a:r>
          </a:p>
          <a:p>
            <a:r>
              <a:rPr lang="en-US" sz="4000" b="1" dirty="0" smtClean="0"/>
              <a:t>BI: </a:t>
            </a:r>
            <a:r>
              <a:rPr lang="en-US" sz="4000" dirty="0" smtClean="0"/>
              <a:t>The Scope of BI is comparatively narrower.</a:t>
            </a:r>
          </a:p>
          <a:p>
            <a:pPr>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239000" cy="777240"/>
          </a:xfrm>
        </p:spPr>
        <p:txBody>
          <a:bodyPr>
            <a:normAutofit/>
          </a:bodyPr>
          <a:lstStyle/>
          <a:p>
            <a:pPr lvl="0"/>
            <a:r>
              <a:rPr lang="en-US" sz="3200" dirty="0" smtClean="0"/>
              <a:t>Key differences of BPM and BI:</a:t>
            </a:r>
            <a:endParaRPr lang="en-US" sz="3200" dirty="0"/>
          </a:p>
        </p:txBody>
      </p:sp>
      <p:sp>
        <p:nvSpPr>
          <p:cNvPr id="3" name="Content Placeholder 2"/>
          <p:cNvSpPr>
            <a:spLocks noGrp="1"/>
          </p:cNvSpPr>
          <p:nvPr>
            <p:ph idx="1"/>
          </p:nvPr>
        </p:nvSpPr>
        <p:spPr>
          <a:xfrm>
            <a:off x="457200" y="1219200"/>
            <a:ext cx="7239000" cy="5236536"/>
          </a:xfrm>
        </p:spPr>
        <p:txBody>
          <a:bodyPr>
            <a:normAutofit fontScale="92500" lnSpcReduction="10000"/>
          </a:bodyPr>
          <a:lstStyle/>
          <a:p>
            <a:pPr>
              <a:buNone/>
            </a:pPr>
            <a:endParaRPr lang="en-US" sz="2800" dirty="0" smtClean="0"/>
          </a:p>
          <a:p>
            <a:pPr>
              <a:buNone/>
            </a:pPr>
            <a:r>
              <a:rPr lang="en-US" sz="3600" b="1" dirty="0" smtClean="0"/>
              <a:t>3) TOOLS USED: </a:t>
            </a:r>
            <a:endParaRPr lang="en-US" sz="3600" dirty="0" smtClean="0"/>
          </a:p>
          <a:p>
            <a:r>
              <a:rPr lang="en-US" sz="4000" b="1" dirty="0" smtClean="0"/>
              <a:t>BPM: </a:t>
            </a:r>
            <a:r>
              <a:rPr lang="en-US" sz="4000" dirty="0" smtClean="0"/>
              <a:t>BPM employs multiple tools, methods and metrics, which includes all the BI tools as well.</a:t>
            </a:r>
          </a:p>
          <a:p>
            <a:r>
              <a:rPr lang="en-US" sz="4000" b="1" dirty="0" smtClean="0"/>
              <a:t>BI: </a:t>
            </a:r>
            <a:r>
              <a:rPr lang="en-US" sz="4000" dirty="0" smtClean="0"/>
              <a:t>BI employs a wide variety of tools and techniques such as OLP </a:t>
            </a:r>
            <a:r>
              <a:rPr lang="en-US" sz="4000" dirty="0" err="1" smtClean="0"/>
              <a:t>adhoc</a:t>
            </a:r>
            <a:r>
              <a:rPr lang="en-US" sz="4000" dirty="0" smtClean="0"/>
              <a:t> querying, dashboards, scorecards etc.</a:t>
            </a:r>
          </a:p>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239000" cy="777240"/>
          </a:xfrm>
        </p:spPr>
        <p:txBody>
          <a:bodyPr>
            <a:normAutofit/>
          </a:bodyPr>
          <a:lstStyle/>
          <a:p>
            <a:pPr lvl="0"/>
            <a:r>
              <a:rPr lang="en-US" sz="3200" dirty="0" smtClean="0"/>
              <a:t>Key differences of BPM and BI:</a:t>
            </a:r>
            <a:endParaRPr lang="en-US" sz="3200" dirty="0"/>
          </a:p>
        </p:txBody>
      </p:sp>
      <p:sp>
        <p:nvSpPr>
          <p:cNvPr id="3" name="Content Placeholder 2"/>
          <p:cNvSpPr>
            <a:spLocks noGrp="1"/>
          </p:cNvSpPr>
          <p:nvPr>
            <p:ph idx="1"/>
          </p:nvPr>
        </p:nvSpPr>
        <p:spPr>
          <a:xfrm>
            <a:off x="457200" y="1219200"/>
            <a:ext cx="7239000" cy="5236536"/>
          </a:xfrm>
        </p:spPr>
        <p:txBody>
          <a:bodyPr>
            <a:normAutofit/>
          </a:bodyPr>
          <a:lstStyle/>
          <a:p>
            <a:pPr>
              <a:buNone/>
            </a:pPr>
            <a:r>
              <a:rPr lang="en-US" sz="3600" b="1" dirty="0" smtClean="0"/>
              <a:t>4) PROCESS INVOLVED: </a:t>
            </a:r>
            <a:endParaRPr lang="en-US" sz="3600" dirty="0" smtClean="0"/>
          </a:p>
          <a:p>
            <a:r>
              <a:rPr lang="en-US" sz="4000" b="1" dirty="0" smtClean="0"/>
              <a:t>BPM: </a:t>
            </a:r>
            <a:r>
              <a:rPr lang="en-US" sz="3600" dirty="0" smtClean="0"/>
              <a:t>BPM involves multiple processes including BI+, Planning, cycle of plan, monitoring and analyzing of Business Performance.</a:t>
            </a:r>
            <a:endParaRPr lang="en-US" sz="4000" dirty="0" smtClean="0"/>
          </a:p>
          <a:p>
            <a:r>
              <a:rPr lang="en-US" sz="4000" b="1" dirty="0" smtClean="0"/>
              <a:t>BI: </a:t>
            </a:r>
            <a:r>
              <a:rPr lang="en-US" sz="4000" dirty="0" smtClean="0"/>
              <a:t>BI </a:t>
            </a:r>
            <a:r>
              <a:rPr lang="en-US" sz="3600" dirty="0" smtClean="0"/>
              <a:t>processes are limited only </a:t>
            </a:r>
            <a:r>
              <a:rPr lang="en-US" sz="3600" dirty="0" err="1" smtClean="0"/>
              <a:t>upto</a:t>
            </a:r>
            <a:r>
              <a:rPr lang="en-US" sz="3600" dirty="0" smtClean="0"/>
              <a:t> analyzing of Business Data</a:t>
            </a:r>
            <a:r>
              <a:rPr lang="en-US" sz="4000" dirty="0" smtClean="0"/>
              <a:t>.</a:t>
            </a:r>
          </a:p>
          <a:p>
            <a:pPr>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239000" cy="777240"/>
          </a:xfrm>
        </p:spPr>
        <p:txBody>
          <a:bodyPr>
            <a:normAutofit/>
          </a:bodyPr>
          <a:lstStyle/>
          <a:p>
            <a:pPr lvl="0"/>
            <a:r>
              <a:rPr lang="en-US" sz="3200" dirty="0" smtClean="0"/>
              <a:t>Key differences of BPM and BI:</a:t>
            </a:r>
            <a:endParaRPr lang="en-US" sz="3200" dirty="0"/>
          </a:p>
        </p:txBody>
      </p:sp>
      <p:sp>
        <p:nvSpPr>
          <p:cNvPr id="3" name="Content Placeholder 2"/>
          <p:cNvSpPr>
            <a:spLocks noGrp="1"/>
          </p:cNvSpPr>
          <p:nvPr>
            <p:ph idx="1"/>
          </p:nvPr>
        </p:nvSpPr>
        <p:spPr>
          <a:xfrm>
            <a:off x="457200" y="1219200"/>
            <a:ext cx="7239000" cy="5236536"/>
          </a:xfrm>
        </p:spPr>
        <p:txBody>
          <a:bodyPr>
            <a:normAutofit fontScale="92500"/>
          </a:bodyPr>
          <a:lstStyle/>
          <a:p>
            <a:pPr>
              <a:buNone/>
            </a:pPr>
            <a:r>
              <a:rPr lang="en-US" sz="3600" b="1" dirty="0" smtClean="0"/>
              <a:t>5) NATURE: </a:t>
            </a:r>
            <a:endParaRPr lang="en-US" sz="3600" dirty="0" smtClean="0"/>
          </a:p>
          <a:p>
            <a:r>
              <a:rPr lang="en-US" sz="4000" b="1" dirty="0" smtClean="0"/>
              <a:t>BPM: </a:t>
            </a:r>
            <a:r>
              <a:rPr lang="en-US" sz="3900" dirty="0" smtClean="0"/>
              <a:t>BPM is highly flexible in nature and is actively integrated with the ongoing organizational projects</a:t>
            </a:r>
            <a:r>
              <a:rPr lang="en-US" sz="4000" dirty="0" smtClean="0"/>
              <a:t>.</a:t>
            </a:r>
          </a:p>
          <a:p>
            <a:r>
              <a:rPr lang="en-US" sz="4000" b="1" dirty="0" smtClean="0"/>
              <a:t>BI: </a:t>
            </a:r>
            <a:r>
              <a:rPr lang="en-US" sz="3900" dirty="0" smtClean="0"/>
              <a:t>BI is static in nature. Its primary focus is upon measuring the performance of already completed business projects</a:t>
            </a:r>
            <a:r>
              <a:rPr lang="en-US" sz="4000" dirty="0" smtClean="0"/>
              <a:t>.</a:t>
            </a:r>
          </a:p>
          <a:p>
            <a:pPr>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239000" cy="685800"/>
          </a:xfrm>
        </p:spPr>
        <p:txBody>
          <a:bodyPr>
            <a:noAutofit/>
          </a:bodyPr>
          <a:lstStyle/>
          <a:p>
            <a:pPr lvl="0"/>
            <a:r>
              <a:rPr lang="en-US" sz="3600" dirty="0" smtClean="0"/>
              <a:t>3. Summary of BPM Process :</a:t>
            </a:r>
            <a:endParaRPr lang="en-US" sz="3600" dirty="0"/>
          </a:p>
        </p:txBody>
      </p:sp>
      <p:sp>
        <p:nvSpPr>
          <p:cNvPr id="3" name="Content Placeholder 2"/>
          <p:cNvSpPr>
            <a:spLocks noGrp="1"/>
          </p:cNvSpPr>
          <p:nvPr>
            <p:ph idx="1"/>
          </p:nvPr>
        </p:nvSpPr>
        <p:spPr>
          <a:xfrm>
            <a:off x="457200" y="990600"/>
            <a:ext cx="7239000" cy="5465136"/>
          </a:xfrm>
        </p:spPr>
        <p:txBody>
          <a:bodyPr>
            <a:noAutofit/>
          </a:bodyPr>
          <a:lstStyle/>
          <a:p>
            <a:pPr>
              <a:buNone/>
            </a:pPr>
            <a:r>
              <a:rPr lang="en-US" sz="3600" dirty="0" smtClean="0"/>
              <a:t>	Business performance measurement (BPM) refers to the management and analytical process employed by the management of an organization to assess the performance of the organization to achieve the goals pre- defined by the management of the organization.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600" dirty="0" smtClean="0"/>
              <a:t>1.</a:t>
            </a:r>
            <a:r>
              <a:rPr lang="en-US" sz="3600" b="1" dirty="0" smtClean="0"/>
              <a:t> </a:t>
            </a:r>
            <a:r>
              <a:rPr lang="en-US" sz="3200" dirty="0" smtClean="0"/>
              <a:t>Business PERFORMANCE MEASUREMENT (</a:t>
            </a:r>
            <a:r>
              <a:rPr lang="en-US" sz="3200" dirty="0" err="1" smtClean="0"/>
              <a:t>bpm</a:t>
            </a:r>
            <a:r>
              <a:rPr lang="en-US" sz="3200" dirty="0" smtClean="0"/>
              <a:t>) - Definition</a:t>
            </a:r>
            <a:r>
              <a:rPr lang="en-US" sz="3600" b="1" dirty="0" smtClean="0"/>
              <a:t>: </a:t>
            </a:r>
            <a:endParaRPr lang="en-US" sz="3600" dirty="0"/>
          </a:p>
        </p:txBody>
      </p:sp>
      <p:sp>
        <p:nvSpPr>
          <p:cNvPr id="3" name="Content Placeholder 2"/>
          <p:cNvSpPr>
            <a:spLocks noGrp="1"/>
          </p:cNvSpPr>
          <p:nvPr>
            <p:ph idx="1"/>
          </p:nvPr>
        </p:nvSpPr>
        <p:spPr/>
        <p:txBody>
          <a:bodyPr>
            <a:normAutofit fontScale="92500"/>
          </a:bodyPr>
          <a:lstStyle/>
          <a:p>
            <a:pPr algn="just">
              <a:buNone/>
            </a:pPr>
            <a:r>
              <a:rPr lang="en-US" dirty="0" smtClean="0"/>
              <a:t>	</a:t>
            </a:r>
            <a:r>
              <a:rPr lang="en-US" sz="3600" dirty="0" smtClean="0"/>
              <a:t>Business performance measurement (BPM) refers to the management and analytical process employed by the management of an organization to assess the performance of the organization to achieve the goals pre- defined by the management of the organization.</a:t>
            </a:r>
            <a:endParaRPr lang="en-US"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7239000" cy="5236536"/>
          </a:xfrm>
        </p:spPr>
        <p:txBody>
          <a:bodyPr>
            <a:normAutofit/>
          </a:bodyPr>
          <a:lstStyle/>
          <a:p>
            <a:r>
              <a:rPr lang="en-US" sz="4400" dirty="0" smtClean="0"/>
              <a:t>Business performance management is also known as corporate performance management or enterprise performance management.</a:t>
            </a:r>
          </a:p>
          <a:p>
            <a:pPr>
              <a:buNone/>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533400"/>
          </a:xfrm>
        </p:spPr>
        <p:txBody>
          <a:bodyPr>
            <a:noAutofit/>
          </a:bodyPr>
          <a:lstStyle/>
          <a:p>
            <a:pPr lvl="0" algn="ctr"/>
            <a:r>
              <a:rPr lang="en-US" sz="3600" u="sng" dirty="0" smtClean="0"/>
              <a:t>BPM PROCESS</a:t>
            </a:r>
            <a:endParaRPr lang="en-US" sz="3600" u="sng" dirty="0"/>
          </a:p>
        </p:txBody>
      </p:sp>
      <p:sp>
        <p:nvSpPr>
          <p:cNvPr id="3" name="Content Placeholder 2"/>
          <p:cNvSpPr>
            <a:spLocks noGrp="1"/>
          </p:cNvSpPr>
          <p:nvPr>
            <p:ph idx="1"/>
          </p:nvPr>
        </p:nvSpPr>
        <p:spPr>
          <a:xfrm>
            <a:off x="457200" y="1219200"/>
            <a:ext cx="7239000" cy="5236536"/>
          </a:xfrm>
        </p:spPr>
        <p:txBody>
          <a:bodyPr>
            <a:normAutofit/>
          </a:bodyPr>
          <a:lstStyle/>
          <a:p>
            <a:pPr>
              <a:buNone/>
            </a:pPr>
            <a:r>
              <a:rPr lang="en-US" sz="3600" b="1" dirty="0" smtClean="0"/>
              <a:t> </a:t>
            </a:r>
            <a:endParaRPr lang="en-US" dirty="0"/>
          </a:p>
        </p:txBody>
      </p:sp>
      <p:pic>
        <p:nvPicPr>
          <p:cNvPr id="4" name="Picture 3" descr="Image result for Business Performance Measurement (BPM) Process:"/>
          <p:cNvPicPr/>
          <p:nvPr/>
        </p:nvPicPr>
        <p:blipFill>
          <a:blip r:embed="rId2" cstate="print"/>
          <a:srcRect/>
          <a:stretch>
            <a:fillRect/>
          </a:stretch>
        </p:blipFill>
        <p:spPr bwMode="auto">
          <a:xfrm>
            <a:off x="0" y="533400"/>
            <a:ext cx="91440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239000" cy="990600"/>
          </a:xfrm>
        </p:spPr>
        <p:txBody>
          <a:bodyPr>
            <a:noAutofit/>
          </a:bodyPr>
          <a:lstStyle/>
          <a:p>
            <a:pPr lvl="0"/>
            <a:r>
              <a:rPr lang="en-US" sz="2400" dirty="0" smtClean="0"/>
              <a:t>Summary of Business Performance Management Process:</a:t>
            </a:r>
            <a:endParaRPr lang="en-US" sz="2400" dirty="0"/>
          </a:p>
        </p:txBody>
      </p:sp>
      <p:sp>
        <p:nvSpPr>
          <p:cNvPr id="3" name="Content Placeholder 2"/>
          <p:cNvSpPr>
            <a:spLocks noGrp="1"/>
          </p:cNvSpPr>
          <p:nvPr>
            <p:ph idx="1"/>
          </p:nvPr>
        </p:nvSpPr>
        <p:spPr>
          <a:xfrm>
            <a:off x="457200" y="1219200"/>
            <a:ext cx="7239000" cy="5236536"/>
          </a:xfrm>
        </p:spPr>
        <p:txBody>
          <a:bodyPr>
            <a:normAutofit lnSpcReduction="10000"/>
          </a:bodyPr>
          <a:lstStyle/>
          <a:p>
            <a:pPr marL="514350" indent="-514350">
              <a:buNone/>
            </a:pPr>
            <a:r>
              <a:rPr lang="en-US" sz="3400" dirty="0" smtClean="0"/>
              <a:t>A) BMP is a set of integrated, closed-loop management and analytic processes, supported by technology, that address financial as well as operational activities. </a:t>
            </a:r>
          </a:p>
          <a:p>
            <a:pPr marL="514350" lvl="0" indent="-514350">
              <a:buNone/>
            </a:pPr>
            <a:r>
              <a:rPr lang="en-US" sz="3400" dirty="0" smtClean="0"/>
              <a:t>B) BPM is an enabler for businesses in defining strategic goals, and then measuring and managing performance against those goals. </a:t>
            </a:r>
          </a:p>
          <a:p>
            <a:pPr>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239000" cy="777240"/>
          </a:xfrm>
        </p:spPr>
        <p:txBody>
          <a:bodyPr>
            <a:normAutofit/>
          </a:bodyPr>
          <a:lstStyle/>
          <a:p>
            <a:pPr lvl="0"/>
            <a:r>
              <a:rPr lang="en-US" sz="3200" dirty="0" smtClean="0"/>
              <a:t>Key differences of BPM and BI:</a:t>
            </a:r>
            <a:endParaRPr lang="en-US" sz="3200" dirty="0"/>
          </a:p>
        </p:txBody>
      </p:sp>
      <p:sp>
        <p:nvSpPr>
          <p:cNvPr id="3" name="Content Placeholder 2"/>
          <p:cNvSpPr>
            <a:spLocks noGrp="1"/>
          </p:cNvSpPr>
          <p:nvPr>
            <p:ph idx="1"/>
          </p:nvPr>
        </p:nvSpPr>
        <p:spPr>
          <a:xfrm>
            <a:off x="457200" y="1219200"/>
            <a:ext cx="7239000" cy="5236536"/>
          </a:xfrm>
        </p:spPr>
        <p:txBody>
          <a:bodyPr>
            <a:normAutofit/>
          </a:bodyPr>
          <a:lstStyle/>
          <a:p>
            <a:pPr>
              <a:buNone/>
            </a:pPr>
            <a:r>
              <a:rPr lang="en-US" sz="3600" b="1" dirty="0" smtClean="0"/>
              <a:t>C) </a:t>
            </a:r>
            <a:r>
              <a:rPr lang="en-US" sz="3600" dirty="0" smtClean="0"/>
              <a:t>Core BPM processes include:-</a:t>
            </a:r>
          </a:p>
          <a:p>
            <a:r>
              <a:rPr lang="en-US" sz="3600" dirty="0" smtClean="0"/>
              <a:t> Financial and operational planning, consolidation and reporting, modeling, analysis and monitoring of key performance indicators (KPIs) linked to organizational strategy.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239000" cy="685800"/>
          </a:xfrm>
        </p:spPr>
        <p:txBody>
          <a:bodyPr>
            <a:noAutofit/>
          </a:bodyPr>
          <a:lstStyle/>
          <a:p>
            <a:pPr lvl="0"/>
            <a:r>
              <a:rPr lang="en-US" sz="3600" dirty="0" smtClean="0"/>
              <a:t>4. Performance Measurement: </a:t>
            </a:r>
            <a:endParaRPr lang="en-US" sz="3600" dirty="0"/>
          </a:p>
        </p:txBody>
      </p:sp>
      <p:sp>
        <p:nvSpPr>
          <p:cNvPr id="3" name="Content Placeholder 2"/>
          <p:cNvSpPr>
            <a:spLocks noGrp="1"/>
          </p:cNvSpPr>
          <p:nvPr>
            <p:ph idx="1"/>
          </p:nvPr>
        </p:nvSpPr>
        <p:spPr>
          <a:xfrm>
            <a:off x="457200" y="990600"/>
            <a:ext cx="7239000" cy="5465136"/>
          </a:xfrm>
        </p:spPr>
        <p:txBody>
          <a:bodyPr>
            <a:noAutofit/>
          </a:bodyPr>
          <a:lstStyle/>
          <a:p>
            <a:pPr>
              <a:buNone/>
            </a:pPr>
            <a:r>
              <a:rPr lang="en-US" sz="3600" dirty="0" smtClean="0"/>
              <a:t>	 Performance measurement is the process of collecting, analyzing and/or reporting information regarding the performance of an individual, group, organization, system or component.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239000" cy="6150936"/>
          </a:xfrm>
        </p:spPr>
        <p:txBody>
          <a:bodyPr>
            <a:noAutofit/>
          </a:bodyPr>
          <a:lstStyle/>
          <a:p>
            <a:pPr>
              <a:buNone/>
            </a:pPr>
            <a:r>
              <a:rPr lang="en-US" sz="3600" dirty="0" smtClean="0"/>
              <a:t>	 Performance refers to output results and their outcomes obtained from processes, products, and services that permit evaluation and comparison relative to goals, standards, past results, and other organizations. Performance can be expressed in non-financial and financial terms.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239000" cy="6150936"/>
          </a:xfrm>
        </p:spPr>
        <p:txBody>
          <a:bodyPr>
            <a:noAutofit/>
          </a:bodyPr>
          <a:lstStyle/>
          <a:p>
            <a:r>
              <a:rPr lang="en-US" sz="3600" dirty="0" smtClean="0"/>
              <a:t>Measurement refers to numerical information that quantifies input, output, and performance dimensions of processes, products, services, and the overall organization (outcomes). </a:t>
            </a:r>
          </a:p>
          <a:p>
            <a:r>
              <a:rPr lang="en-US" sz="3600" dirty="0" smtClean="0"/>
              <a:t>Performance measures might be simple (derived from one measurement) or composite. </a:t>
            </a:r>
            <a:endParaRPr lang="en-US" sz="3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239000" cy="6150936"/>
          </a:xfrm>
        </p:spPr>
        <p:txBody>
          <a:bodyPr>
            <a:noAutofit/>
          </a:bodyPr>
          <a:lstStyle/>
          <a:p>
            <a:pPr>
              <a:buNone/>
            </a:pPr>
            <a:r>
              <a:rPr lang="en-US" sz="3600" dirty="0" smtClean="0"/>
              <a:t>	There are a number of challenges that are faced when designing an effective Performance Measurement System, these include the following: </a:t>
            </a:r>
          </a:p>
          <a:p>
            <a:pPr lvl="0"/>
            <a:r>
              <a:rPr lang="en-US" sz="3600" dirty="0" smtClean="0"/>
              <a:t>How to measure non-financial performance</a:t>
            </a:r>
          </a:p>
          <a:p>
            <a:pPr lvl="0"/>
            <a:r>
              <a:rPr lang="en-US" sz="3600" dirty="0" smtClean="0"/>
              <a:t>What measures to choose and why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239000" cy="6172200"/>
          </a:xfrm>
        </p:spPr>
        <p:txBody>
          <a:bodyPr>
            <a:noAutofit/>
          </a:bodyPr>
          <a:lstStyle/>
          <a:p>
            <a:pPr lvl="0"/>
            <a:r>
              <a:rPr lang="en-US" sz="3600" dirty="0" smtClean="0"/>
              <a:t>How to use them - what to do with the results</a:t>
            </a:r>
          </a:p>
          <a:p>
            <a:pPr lvl="0"/>
            <a:r>
              <a:rPr lang="en-US" sz="3600" dirty="0" smtClean="0"/>
              <a:t>Who should be responsible for using the results</a:t>
            </a:r>
          </a:p>
          <a:p>
            <a:pPr lvl="0"/>
            <a:r>
              <a:rPr lang="en-US" sz="3600" dirty="0" smtClean="0"/>
              <a:t>How and to whom, to communicate the results</a:t>
            </a:r>
          </a:p>
          <a:p>
            <a:r>
              <a:rPr lang="en-US" sz="3600" dirty="0" smtClean="0"/>
              <a:t>The resources needed to consider the above and design and deploy the measurement system</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3200" smtClean="0"/>
              <a:t>Performance Measurements </a:t>
            </a:r>
            <a:br>
              <a:rPr lang="en-US" sz="3200" smtClean="0"/>
            </a:br>
            <a:r>
              <a:rPr lang="en-US" sz="3200" smtClean="0"/>
              <a:t>for the new era</a:t>
            </a:r>
          </a:p>
        </p:txBody>
      </p:sp>
      <p:sp>
        <p:nvSpPr>
          <p:cNvPr id="16387" name="Rectangle 3"/>
          <p:cNvSpPr>
            <a:spLocks noGrp="1" noChangeArrowheads="1"/>
          </p:cNvSpPr>
          <p:nvPr>
            <p:ph type="body" idx="1"/>
          </p:nvPr>
        </p:nvSpPr>
        <p:spPr/>
        <p:txBody>
          <a:bodyPr/>
          <a:lstStyle/>
          <a:p>
            <a:pPr eaLnBrk="1" hangingPunct="1">
              <a:lnSpc>
                <a:spcPct val="90000"/>
              </a:lnSpc>
            </a:pPr>
            <a:r>
              <a:rPr lang="en-US" smtClean="0"/>
              <a:t>In the global, technology-driven, decentralized environment, measuring</a:t>
            </a:r>
          </a:p>
          <a:p>
            <a:pPr eaLnBrk="1" hangingPunct="1">
              <a:lnSpc>
                <a:spcPct val="90000"/>
              </a:lnSpc>
            </a:pPr>
            <a:r>
              <a:rPr lang="en-US" smtClean="0"/>
              <a:t>Financial performance, while important, is not adequate.</a:t>
            </a:r>
          </a:p>
          <a:p>
            <a:pPr eaLnBrk="1" hangingPunct="1">
              <a:lnSpc>
                <a:spcPct val="90000"/>
              </a:lnSpc>
            </a:pPr>
            <a:r>
              <a:rPr lang="en-US" smtClean="0"/>
              <a:t>Even if less than precise, other measures of performance are required.</a:t>
            </a:r>
          </a:p>
          <a:p>
            <a:pPr eaLnBrk="1" hangingPunct="1">
              <a:lnSpc>
                <a:spcPct val="90000"/>
              </a:lnSpc>
            </a:pPr>
            <a:r>
              <a:rPr lang="en-US" smtClean="0"/>
              <a:t>These measures should be capable of measuring multiple attributes of an organization.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7239000" cy="5257800"/>
          </a:xfrm>
        </p:spPr>
        <p:txBody>
          <a:bodyPr>
            <a:normAutofit/>
          </a:bodyPr>
          <a:lstStyle/>
          <a:p>
            <a:r>
              <a:rPr lang="en-US" sz="4000" dirty="0" smtClean="0"/>
              <a:t>BPM may be defined as “different business tools, techniques, methodologies and metrics employed by an organization to measure, monitor and manage the performance of the business enterprise”.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762000" y="1143000"/>
            <a:ext cx="6858000" cy="4343400"/>
          </a:xfrm>
          <a:prstGeom prst="rect">
            <a:avLst/>
          </a:prstGeom>
          <a:solidFill>
            <a:schemeClr val="accent2">
              <a:lumMod val="75000"/>
            </a:schemeClr>
          </a:solidFill>
          <a:ln w="9525">
            <a:solidFill>
              <a:schemeClr val="tx1"/>
            </a:solidFill>
            <a:miter lim="800000"/>
            <a:headEnd/>
            <a:tailEnd/>
          </a:ln>
        </p:spPr>
        <p:txBody>
          <a:bodyPr wrap="none" anchor="ctr"/>
          <a:lstStyle/>
          <a:p>
            <a:pPr algn="ctr">
              <a:defRPr/>
            </a:pPr>
            <a:r>
              <a:rPr lang="en-US" sz="2800" b="1"/>
              <a:t>We need a balanced set of </a:t>
            </a:r>
          </a:p>
          <a:p>
            <a:pPr algn="ctr">
              <a:defRPr/>
            </a:pPr>
            <a:r>
              <a:rPr lang="en-US" sz="2800" b="1"/>
              <a:t>Performance  Measures –</a:t>
            </a:r>
          </a:p>
          <a:p>
            <a:pPr algn="ctr">
              <a:defRPr/>
            </a:pPr>
            <a:r>
              <a:rPr lang="en-US" sz="2800" b="1"/>
              <a:t>We need both lead and lag indicators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r>
              <a:rPr lang="en-US" smtClean="0"/>
              <a:t>Lead indicators as value drivers</a:t>
            </a:r>
          </a:p>
        </p:txBody>
      </p:sp>
      <p:sp>
        <p:nvSpPr>
          <p:cNvPr id="18435" name="Rectangle 3"/>
          <p:cNvSpPr>
            <a:spLocks noGrp="1" noChangeArrowheads="1"/>
          </p:cNvSpPr>
          <p:nvPr>
            <p:ph type="body" idx="1"/>
          </p:nvPr>
        </p:nvSpPr>
        <p:spPr/>
        <p:txBody>
          <a:bodyPr/>
          <a:lstStyle/>
          <a:p>
            <a:pPr eaLnBrk="1" hangingPunct="1"/>
            <a:r>
              <a:rPr lang="en-US" dirty="0" smtClean="0"/>
              <a:t>Many non-financial indicators can serve as lead indicators in certain settings.</a:t>
            </a:r>
          </a:p>
          <a:p>
            <a:pPr eaLnBrk="1" hangingPunct="1"/>
            <a:r>
              <a:rPr lang="en-US" dirty="0" smtClean="0"/>
              <a:t>Common examples are:</a:t>
            </a:r>
          </a:p>
          <a:p>
            <a:pPr lvl="1" eaLnBrk="1" hangingPunct="1"/>
            <a:r>
              <a:rPr lang="en-US" sz="3200" dirty="0" smtClean="0">
                <a:solidFill>
                  <a:srgbClr val="0070C0"/>
                </a:solidFill>
              </a:rPr>
              <a:t>Market share, new product introductions, new product development lead times, product quality, customer satisfaction, employee morale, personnel development, inventory turnover, bad debt ratio, or safety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Lag Indicators</a:t>
            </a:r>
          </a:p>
        </p:txBody>
      </p:sp>
      <p:sp>
        <p:nvSpPr>
          <p:cNvPr id="19459" name="Rectangle 3"/>
          <p:cNvSpPr>
            <a:spLocks noGrp="1" noChangeArrowheads="1"/>
          </p:cNvSpPr>
          <p:nvPr>
            <p:ph type="body" idx="1"/>
          </p:nvPr>
        </p:nvSpPr>
        <p:spPr/>
        <p:txBody>
          <a:bodyPr>
            <a:normAutofit lnSpcReduction="10000"/>
          </a:bodyPr>
          <a:lstStyle/>
          <a:p>
            <a:pPr eaLnBrk="1" hangingPunct="1"/>
            <a:r>
              <a:rPr lang="en-US" sz="2800" dirty="0" smtClean="0"/>
              <a:t>In contrast to lead indicators, lag indicators are measures that point to earlier plans and their execution.</a:t>
            </a:r>
          </a:p>
          <a:p>
            <a:pPr eaLnBrk="1" hangingPunct="1"/>
            <a:r>
              <a:rPr lang="en-US" sz="2800" b="1" u="sng" dirty="0" smtClean="0"/>
              <a:t>Financial performances</a:t>
            </a:r>
            <a:r>
              <a:rPr lang="en-US" sz="2800" dirty="0" smtClean="0"/>
              <a:t> are lag indicators.</a:t>
            </a:r>
          </a:p>
          <a:p>
            <a:pPr eaLnBrk="1" hangingPunct="1"/>
            <a:r>
              <a:rPr lang="en-US" sz="2800" dirty="0" smtClean="0"/>
              <a:t>Many times, financial performances are too late to affect future products and services.</a:t>
            </a:r>
          </a:p>
          <a:p>
            <a:pPr eaLnBrk="1" hangingPunct="1"/>
            <a:r>
              <a:rPr lang="en-US" sz="2800" dirty="0" smtClean="0"/>
              <a:t>Therefore, we need multiple measures that include both financial and non-financial measures.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3200" smtClean="0"/>
              <a:t>Comprehensive Performance Measures must address</a:t>
            </a:r>
          </a:p>
        </p:txBody>
      </p:sp>
      <p:sp>
        <p:nvSpPr>
          <p:cNvPr id="20483" name="Rectangle 3"/>
          <p:cNvSpPr>
            <a:spLocks noGrp="1" noChangeArrowheads="1"/>
          </p:cNvSpPr>
          <p:nvPr>
            <p:ph type="body" idx="1"/>
          </p:nvPr>
        </p:nvSpPr>
        <p:spPr/>
        <p:txBody>
          <a:bodyPr>
            <a:normAutofit/>
          </a:bodyPr>
          <a:lstStyle/>
          <a:p>
            <a:pPr marL="533400" indent="-533400" eaLnBrk="1" hangingPunct="1">
              <a:buFontTx/>
              <a:buAutoNum type="arabicPeriod"/>
            </a:pPr>
            <a:r>
              <a:rPr lang="en-US" sz="4000" dirty="0" smtClean="0"/>
              <a:t>Financial performance</a:t>
            </a:r>
          </a:p>
          <a:p>
            <a:pPr marL="533400" indent="-533400" eaLnBrk="1" hangingPunct="1">
              <a:buFontTx/>
              <a:buAutoNum type="arabicPeriod"/>
            </a:pPr>
            <a:r>
              <a:rPr lang="en-US" sz="4000" dirty="0" smtClean="0"/>
              <a:t>Customer satisfaction</a:t>
            </a:r>
          </a:p>
          <a:p>
            <a:pPr marL="533400" indent="-533400" eaLnBrk="1" hangingPunct="1">
              <a:buFontTx/>
              <a:buAutoNum type="arabicPeriod"/>
            </a:pPr>
            <a:r>
              <a:rPr lang="en-US" sz="4000" dirty="0" smtClean="0"/>
              <a:t>Internal business process developments and </a:t>
            </a:r>
          </a:p>
          <a:p>
            <a:pPr marL="533400" indent="-533400" eaLnBrk="1" hangingPunct="1">
              <a:buFontTx/>
              <a:buAutoNum type="arabicPeriod"/>
            </a:pPr>
            <a:r>
              <a:rPr lang="en-US" sz="4000" dirty="0" smtClean="0"/>
              <a:t>Allow an organization to learn and grow.</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r>
              <a:rPr lang="en-US" smtClean="0">
                <a:solidFill>
                  <a:srgbClr val="99FFCC"/>
                </a:solidFill>
              </a:rPr>
              <a:t>Financial  Performance can be measured by</a:t>
            </a:r>
          </a:p>
        </p:txBody>
      </p:sp>
      <p:sp>
        <p:nvSpPr>
          <p:cNvPr id="21507" name="Rectangle 3"/>
          <p:cNvSpPr>
            <a:spLocks noGrp="1" noChangeArrowheads="1"/>
          </p:cNvSpPr>
          <p:nvPr>
            <p:ph type="body" idx="1"/>
          </p:nvPr>
        </p:nvSpPr>
        <p:spPr/>
        <p:txBody>
          <a:bodyPr/>
          <a:lstStyle/>
          <a:p>
            <a:pPr marL="458788" indent="-52388" eaLnBrk="1" hangingPunct="1"/>
            <a:r>
              <a:rPr lang="en-US" sz="4000" dirty="0" smtClean="0"/>
              <a:t>ROI, ROA, ROE, EPS etc.  These measure are essential to summarize the economic consequences of any company’s strategy.</a:t>
            </a:r>
          </a:p>
          <a:p>
            <a:pPr marL="458788" indent="-52388" eaLnBrk="1" hangingPunct="1">
              <a:buFontTx/>
              <a:buNone/>
            </a:pP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smtClean="0">
                <a:solidFill>
                  <a:srgbClr val="99FFCC"/>
                </a:solidFill>
              </a:rPr>
              <a:t>Customer-related measures</a:t>
            </a:r>
          </a:p>
        </p:txBody>
      </p:sp>
      <p:sp>
        <p:nvSpPr>
          <p:cNvPr id="22531" name="Rectangle 3"/>
          <p:cNvSpPr>
            <a:spLocks noGrp="1" noChangeArrowheads="1"/>
          </p:cNvSpPr>
          <p:nvPr>
            <p:ph type="body" idx="1"/>
          </p:nvPr>
        </p:nvSpPr>
        <p:spPr/>
        <p:txBody>
          <a:bodyPr>
            <a:noAutofit/>
          </a:bodyPr>
          <a:lstStyle/>
          <a:p>
            <a:pPr eaLnBrk="1" hangingPunct="1"/>
            <a:r>
              <a:rPr lang="en-US" sz="3600" dirty="0" smtClean="0"/>
              <a:t>Managers must identify the customer and market segments in which the business desires to compete.</a:t>
            </a:r>
          </a:p>
          <a:p>
            <a:pPr eaLnBrk="1" hangingPunct="1"/>
            <a:r>
              <a:rPr lang="en-US" sz="3600" dirty="0" smtClean="0"/>
              <a:t>Develop measures to track the business unit’s ability to create satisfied and loyal customers.</a:t>
            </a:r>
            <a:endParaRPr lang="en-US" sz="3600" u="sng"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sz="quarter"/>
          </p:nvPr>
        </p:nvSpPr>
        <p:spPr/>
        <p:txBody>
          <a:bodyPr/>
          <a:lstStyle/>
          <a:p>
            <a:pPr eaLnBrk="1" hangingPunct="1"/>
            <a:r>
              <a:rPr lang="en-US" smtClean="0">
                <a:solidFill>
                  <a:srgbClr val="99FFCC"/>
                </a:solidFill>
              </a:rPr>
              <a:t>Customer-based measures</a:t>
            </a:r>
          </a:p>
        </p:txBody>
      </p:sp>
      <p:sp>
        <p:nvSpPr>
          <p:cNvPr id="23555" name="Rectangle 3"/>
          <p:cNvSpPr>
            <a:spLocks noGrp="1" noChangeArrowheads="1"/>
          </p:cNvSpPr>
          <p:nvPr>
            <p:ph sz="quarter" idx="1"/>
          </p:nvPr>
        </p:nvSpPr>
        <p:spPr>
          <a:xfrm>
            <a:off x="685800" y="1933575"/>
            <a:ext cx="3429000" cy="1092200"/>
          </a:xfrm>
          <a:ln w="76200">
            <a:solidFill>
              <a:srgbClr val="000000"/>
            </a:solidFill>
          </a:ln>
        </p:spPr>
        <p:txBody>
          <a:bodyPr>
            <a:normAutofit lnSpcReduction="10000"/>
          </a:bodyPr>
          <a:lstStyle/>
          <a:p>
            <a:pPr algn="ctr" eaLnBrk="1" hangingPunct="1">
              <a:buFontTx/>
              <a:buNone/>
            </a:pPr>
            <a:r>
              <a:rPr lang="en-US" sz="3600" b="1" dirty="0" smtClean="0"/>
              <a:t>Customer Satisfaction</a:t>
            </a:r>
          </a:p>
        </p:txBody>
      </p:sp>
      <p:sp>
        <p:nvSpPr>
          <p:cNvPr id="23556" name="Rectangle 4"/>
          <p:cNvSpPr>
            <a:spLocks noGrp="1" noChangeArrowheads="1"/>
          </p:cNvSpPr>
          <p:nvPr>
            <p:ph sz="quarter" idx="2"/>
          </p:nvPr>
        </p:nvSpPr>
        <p:spPr>
          <a:xfrm>
            <a:off x="4648200" y="2070100"/>
            <a:ext cx="3505200" cy="1023938"/>
          </a:xfrm>
          <a:ln w="76200">
            <a:solidFill>
              <a:srgbClr val="000000"/>
            </a:solidFill>
          </a:ln>
        </p:spPr>
        <p:txBody>
          <a:bodyPr>
            <a:normAutofit fontScale="92500" lnSpcReduction="10000"/>
          </a:bodyPr>
          <a:lstStyle/>
          <a:p>
            <a:pPr algn="ctr" eaLnBrk="1" hangingPunct="1">
              <a:buFontTx/>
              <a:buNone/>
            </a:pPr>
            <a:r>
              <a:rPr lang="en-US" sz="3600" b="1" dirty="0" smtClean="0"/>
              <a:t>Customer Retention</a:t>
            </a:r>
            <a:endParaRPr lang="en-US" b="1" dirty="0" smtClean="0"/>
          </a:p>
        </p:txBody>
      </p:sp>
      <p:sp>
        <p:nvSpPr>
          <p:cNvPr id="23557" name="Rectangle 5"/>
          <p:cNvSpPr>
            <a:spLocks noGrp="1" noChangeArrowheads="1"/>
          </p:cNvSpPr>
          <p:nvPr>
            <p:ph sz="quarter" idx="3"/>
          </p:nvPr>
        </p:nvSpPr>
        <p:spPr>
          <a:xfrm>
            <a:off x="762000" y="3911600"/>
            <a:ext cx="3429000" cy="1160463"/>
          </a:xfrm>
          <a:ln w="76200">
            <a:solidFill>
              <a:srgbClr val="000000"/>
            </a:solidFill>
          </a:ln>
        </p:spPr>
        <p:txBody>
          <a:bodyPr>
            <a:noAutofit/>
          </a:bodyPr>
          <a:lstStyle/>
          <a:p>
            <a:pPr algn="ctr" eaLnBrk="1" hangingPunct="1">
              <a:buFontTx/>
              <a:buNone/>
            </a:pPr>
            <a:r>
              <a:rPr lang="en-US" sz="3600" b="1" dirty="0" smtClean="0"/>
              <a:t>Customer Loyalty</a:t>
            </a:r>
          </a:p>
        </p:txBody>
      </p:sp>
      <p:sp>
        <p:nvSpPr>
          <p:cNvPr id="23558" name="Rectangle 6"/>
          <p:cNvSpPr>
            <a:spLocks noGrp="1" noChangeArrowheads="1"/>
          </p:cNvSpPr>
          <p:nvPr>
            <p:ph sz="quarter" idx="4"/>
          </p:nvPr>
        </p:nvSpPr>
        <p:spPr>
          <a:xfrm>
            <a:off x="4724400" y="3962400"/>
            <a:ext cx="3505200" cy="1219200"/>
          </a:xfrm>
          <a:ln w="76200">
            <a:solidFill>
              <a:srgbClr val="000000"/>
            </a:solidFill>
          </a:ln>
        </p:spPr>
        <p:txBody>
          <a:bodyPr>
            <a:noAutofit/>
          </a:bodyPr>
          <a:lstStyle/>
          <a:p>
            <a:pPr algn="ctr" eaLnBrk="1" hangingPunct="1">
              <a:buFontTx/>
              <a:buNone/>
            </a:pPr>
            <a:r>
              <a:rPr lang="en-US" sz="2800" b="1" dirty="0" smtClean="0"/>
              <a:t>Product  and Service Attributes</a:t>
            </a:r>
          </a:p>
        </p:txBody>
      </p:sp>
      <p:sp>
        <p:nvSpPr>
          <p:cNvPr id="23559" name="Rectangle 7"/>
          <p:cNvSpPr>
            <a:spLocks noChangeArrowheads="1"/>
          </p:cNvSpPr>
          <p:nvPr/>
        </p:nvSpPr>
        <p:spPr bwMode="auto">
          <a:xfrm>
            <a:off x="2590800" y="5486400"/>
            <a:ext cx="3581400" cy="1143000"/>
          </a:xfrm>
          <a:prstGeom prst="rect">
            <a:avLst/>
          </a:prstGeom>
          <a:noFill/>
          <a:ln w="76200">
            <a:solidFill>
              <a:srgbClr val="000000"/>
            </a:solidFill>
            <a:miter lim="800000"/>
            <a:headEnd/>
            <a:tailEnd/>
          </a:ln>
        </p:spPr>
        <p:txBody>
          <a:bodyPr wrap="none" anchor="ctr"/>
          <a:lstStyle/>
          <a:p>
            <a:endParaRPr lang="en-US"/>
          </a:p>
        </p:txBody>
      </p:sp>
      <p:sp>
        <p:nvSpPr>
          <p:cNvPr id="23560" name="Text Box 8"/>
          <p:cNvSpPr txBox="1">
            <a:spLocks noChangeArrowheads="1"/>
          </p:cNvSpPr>
          <p:nvPr/>
        </p:nvSpPr>
        <p:spPr bwMode="auto">
          <a:xfrm>
            <a:off x="2667000" y="5562600"/>
            <a:ext cx="3581400" cy="1066800"/>
          </a:xfrm>
          <a:prstGeom prst="rect">
            <a:avLst/>
          </a:prstGeom>
          <a:noFill/>
          <a:ln w="38100">
            <a:noFill/>
            <a:miter lim="800000"/>
            <a:headEnd/>
            <a:tailEnd/>
          </a:ln>
        </p:spPr>
        <p:txBody>
          <a:bodyPr>
            <a:spAutoFit/>
          </a:bodyPr>
          <a:lstStyle/>
          <a:p>
            <a:pPr algn="ctr" eaLnBrk="0" hangingPunct="0"/>
            <a:r>
              <a:rPr lang="en-US" sz="3200" b="1" dirty="0"/>
              <a:t>Image and Reputation</a:t>
            </a:r>
          </a:p>
        </p:txBody>
      </p:sp>
      <p:sp>
        <p:nvSpPr>
          <p:cNvPr id="23561" name="Line 9"/>
          <p:cNvSpPr>
            <a:spLocks noChangeShapeType="1"/>
          </p:cNvSpPr>
          <p:nvPr/>
        </p:nvSpPr>
        <p:spPr bwMode="auto">
          <a:xfrm>
            <a:off x="4114800" y="2438400"/>
            <a:ext cx="533400" cy="0"/>
          </a:xfrm>
          <a:prstGeom prst="line">
            <a:avLst/>
          </a:prstGeom>
          <a:noFill/>
          <a:ln w="38100">
            <a:solidFill>
              <a:schemeClr val="tx1"/>
            </a:solidFill>
            <a:round/>
            <a:headEnd/>
            <a:tailEnd/>
          </a:ln>
        </p:spPr>
        <p:txBody>
          <a:bodyPr/>
          <a:lstStyle/>
          <a:p>
            <a:endParaRPr lang="en-US"/>
          </a:p>
        </p:txBody>
      </p:sp>
      <p:sp>
        <p:nvSpPr>
          <p:cNvPr id="23562" name="Line 10"/>
          <p:cNvSpPr>
            <a:spLocks noChangeShapeType="1"/>
          </p:cNvSpPr>
          <p:nvPr/>
        </p:nvSpPr>
        <p:spPr bwMode="auto">
          <a:xfrm>
            <a:off x="2286000" y="2971800"/>
            <a:ext cx="0" cy="990600"/>
          </a:xfrm>
          <a:prstGeom prst="line">
            <a:avLst/>
          </a:prstGeom>
          <a:noFill/>
          <a:ln w="38100">
            <a:solidFill>
              <a:schemeClr val="tx1"/>
            </a:solidFill>
            <a:round/>
            <a:headEnd/>
            <a:tailEnd/>
          </a:ln>
        </p:spPr>
        <p:txBody>
          <a:bodyPr/>
          <a:lstStyle/>
          <a:p>
            <a:endParaRPr lang="en-US"/>
          </a:p>
        </p:txBody>
      </p:sp>
      <p:sp>
        <p:nvSpPr>
          <p:cNvPr id="23563" name="Line 11"/>
          <p:cNvSpPr>
            <a:spLocks noChangeShapeType="1"/>
          </p:cNvSpPr>
          <p:nvPr/>
        </p:nvSpPr>
        <p:spPr bwMode="auto">
          <a:xfrm>
            <a:off x="6705600" y="3124200"/>
            <a:ext cx="0" cy="838200"/>
          </a:xfrm>
          <a:prstGeom prst="line">
            <a:avLst/>
          </a:prstGeom>
          <a:noFill/>
          <a:ln w="38100">
            <a:solidFill>
              <a:schemeClr val="tx1"/>
            </a:solidFill>
            <a:round/>
            <a:headEnd/>
            <a:tailEnd/>
          </a:ln>
        </p:spPr>
        <p:txBody>
          <a:bodyPr/>
          <a:lstStyle/>
          <a:p>
            <a:endParaRPr lang="en-US"/>
          </a:p>
        </p:txBody>
      </p:sp>
      <p:sp>
        <p:nvSpPr>
          <p:cNvPr id="23564" name="Line 12"/>
          <p:cNvSpPr>
            <a:spLocks noChangeShapeType="1"/>
          </p:cNvSpPr>
          <p:nvPr/>
        </p:nvSpPr>
        <p:spPr bwMode="auto">
          <a:xfrm>
            <a:off x="4191000" y="4495800"/>
            <a:ext cx="533400" cy="0"/>
          </a:xfrm>
          <a:prstGeom prst="line">
            <a:avLst/>
          </a:prstGeom>
          <a:noFill/>
          <a:ln w="38100">
            <a:solidFill>
              <a:schemeClr val="tx1"/>
            </a:solidFill>
            <a:round/>
            <a:headEnd/>
            <a:tailEnd/>
          </a:ln>
        </p:spPr>
        <p:txBody>
          <a:bodyPr/>
          <a:lstStyle/>
          <a:p>
            <a:endParaRPr lang="en-US"/>
          </a:p>
        </p:txBody>
      </p:sp>
      <p:sp>
        <p:nvSpPr>
          <p:cNvPr id="23565" name="Line 13"/>
          <p:cNvSpPr>
            <a:spLocks noChangeShapeType="1"/>
          </p:cNvSpPr>
          <p:nvPr/>
        </p:nvSpPr>
        <p:spPr bwMode="auto">
          <a:xfrm>
            <a:off x="4419600" y="4495800"/>
            <a:ext cx="0" cy="990600"/>
          </a:xfrm>
          <a:prstGeom prst="line">
            <a:avLst/>
          </a:prstGeom>
          <a:noFill/>
          <a:ln w="38100">
            <a:solidFill>
              <a:schemeClr val="tx1"/>
            </a:solidFill>
            <a:round/>
            <a:headEnd/>
            <a:tailEnd/>
          </a:ln>
        </p:spPr>
        <p:txBody>
          <a:bodyPr/>
          <a:lstStyle/>
          <a:p>
            <a:endParaRPr lang="en-US"/>
          </a:p>
        </p:txBody>
      </p:sp>
      <p:sp>
        <p:nvSpPr>
          <p:cNvPr id="23566" name="Line 14"/>
          <p:cNvSpPr>
            <a:spLocks noChangeShapeType="1"/>
          </p:cNvSpPr>
          <p:nvPr/>
        </p:nvSpPr>
        <p:spPr bwMode="auto">
          <a:xfrm>
            <a:off x="4419600" y="2438400"/>
            <a:ext cx="0" cy="2057400"/>
          </a:xfrm>
          <a:prstGeom prst="line">
            <a:avLst/>
          </a:prstGeom>
          <a:noFill/>
          <a:ln w="38100">
            <a:solidFill>
              <a:schemeClr val="tx1"/>
            </a:solidFill>
            <a:round/>
            <a:headEnd/>
            <a:tailEnd/>
          </a:ln>
        </p:spPr>
        <p:txBody>
          <a:bodyPr/>
          <a:lstStyle/>
          <a:p>
            <a:endParaRPr lang="en-US"/>
          </a:p>
        </p:txBody>
      </p:sp>
      <p:sp>
        <p:nvSpPr>
          <p:cNvPr id="23567" name="Line 15"/>
          <p:cNvSpPr>
            <a:spLocks noChangeShapeType="1"/>
          </p:cNvSpPr>
          <p:nvPr/>
        </p:nvSpPr>
        <p:spPr bwMode="auto">
          <a:xfrm>
            <a:off x="2286000" y="3429000"/>
            <a:ext cx="2133600" cy="0"/>
          </a:xfrm>
          <a:prstGeom prst="line">
            <a:avLst/>
          </a:prstGeom>
          <a:noFill/>
          <a:ln w="38100">
            <a:solidFill>
              <a:schemeClr val="tx1"/>
            </a:solidFill>
            <a:round/>
            <a:headEnd/>
            <a:tailEnd/>
          </a:ln>
        </p:spPr>
        <p:txBody>
          <a:bodyPr/>
          <a:lstStyle/>
          <a:p>
            <a:endParaRPr lang="en-US"/>
          </a:p>
        </p:txBody>
      </p:sp>
      <p:sp>
        <p:nvSpPr>
          <p:cNvPr id="23568" name="Line 16"/>
          <p:cNvSpPr>
            <a:spLocks noChangeShapeType="1"/>
          </p:cNvSpPr>
          <p:nvPr/>
        </p:nvSpPr>
        <p:spPr bwMode="auto">
          <a:xfrm>
            <a:off x="4419600" y="3429000"/>
            <a:ext cx="2209800" cy="0"/>
          </a:xfrm>
          <a:prstGeom prst="line">
            <a:avLst/>
          </a:prstGeom>
          <a:noFill/>
          <a:ln w="38100">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152400"/>
            <a:ext cx="7239000" cy="1066800"/>
          </a:xfrm>
        </p:spPr>
        <p:txBody>
          <a:bodyPr>
            <a:normAutofit fontScale="90000"/>
          </a:bodyPr>
          <a:lstStyle/>
          <a:p>
            <a:pPr eaLnBrk="1" hangingPunct="1"/>
            <a:r>
              <a:rPr lang="en-US" dirty="0" smtClean="0">
                <a:solidFill>
                  <a:srgbClr val="00FFFF"/>
                </a:solidFill>
              </a:rPr>
              <a:t>Internal Business Process (IBP) Measures: </a:t>
            </a:r>
          </a:p>
        </p:txBody>
      </p:sp>
      <p:sp>
        <p:nvSpPr>
          <p:cNvPr id="24579" name="Rectangle 3"/>
          <p:cNvSpPr>
            <a:spLocks noGrp="1" noChangeArrowheads="1"/>
          </p:cNvSpPr>
          <p:nvPr>
            <p:ph type="body" idx="1"/>
          </p:nvPr>
        </p:nvSpPr>
        <p:spPr>
          <a:xfrm>
            <a:off x="457200" y="1295400"/>
            <a:ext cx="7239000" cy="5181600"/>
          </a:xfrm>
        </p:spPr>
        <p:txBody>
          <a:bodyPr>
            <a:noAutofit/>
          </a:bodyPr>
          <a:lstStyle/>
          <a:p>
            <a:pPr marL="60325" indent="-7938" eaLnBrk="1" hangingPunct="1">
              <a:buFontTx/>
              <a:buNone/>
            </a:pPr>
            <a:r>
              <a:rPr lang="en-US" sz="2800" dirty="0" smtClean="0">
                <a:solidFill>
                  <a:srgbClr val="7030A0"/>
                </a:solidFill>
              </a:rPr>
              <a:t>Identify the critical internal processes for which the organization must excel in implementing its strategy.</a:t>
            </a:r>
          </a:p>
          <a:p>
            <a:pPr marL="60325" indent="-7938" eaLnBrk="1" hangingPunct="1"/>
            <a:r>
              <a:rPr lang="en-US" sz="2800" dirty="0" smtClean="0">
                <a:solidFill>
                  <a:srgbClr val="7030A0"/>
                </a:solidFill>
              </a:rPr>
              <a:t> IBP dimension enable the business unit to: </a:t>
            </a:r>
          </a:p>
          <a:p>
            <a:pPr lvl="1" eaLnBrk="1" hangingPunct="1"/>
            <a:r>
              <a:rPr lang="en-US" sz="3200" dirty="0" smtClean="0">
                <a:solidFill>
                  <a:srgbClr val="7030A0"/>
                </a:solidFill>
              </a:rPr>
              <a:t>Deliver the value propositions that will attract and retain customers in targeted market segments, and</a:t>
            </a:r>
          </a:p>
          <a:p>
            <a:pPr lvl="1" eaLnBrk="1" hangingPunct="1"/>
            <a:r>
              <a:rPr lang="en-US" sz="3200" dirty="0" smtClean="0">
                <a:solidFill>
                  <a:srgbClr val="7030A0"/>
                </a:solidFill>
              </a:rPr>
              <a:t>Satisfy shareholder expectations regarding financial returns.</a:t>
            </a:r>
          </a:p>
          <a:p>
            <a:pPr marL="60325" indent="-7938" eaLnBrk="1" hangingPunct="1"/>
            <a:endParaRPr lang="en-US" sz="3200" dirty="0" smtClean="0">
              <a:solidFill>
                <a:srgbClr val="7030A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sz="quarter"/>
          </p:nvPr>
        </p:nvSpPr>
        <p:spPr/>
        <p:txBody>
          <a:bodyPr>
            <a:normAutofit fontScale="90000"/>
          </a:bodyPr>
          <a:lstStyle/>
          <a:p>
            <a:pPr eaLnBrk="1" hangingPunct="1"/>
            <a:r>
              <a:rPr lang="en-US" smtClean="0">
                <a:solidFill>
                  <a:srgbClr val="00FFFF"/>
                </a:solidFill>
              </a:rPr>
              <a:t>Internal Business Process Measures</a:t>
            </a:r>
          </a:p>
        </p:txBody>
      </p:sp>
      <p:sp>
        <p:nvSpPr>
          <p:cNvPr id="25603" name="Rectangle 3"/>
          <p:cNvSpPr>
            <a:spLocks noGrp="1" noChangeArrowheads="1"/>
          </p:cNvSpPr>
          <p:nvPr>
            <p:ph sz="quarter" idx="1"/>
          </p:nvPr>
        </p:nvSpPr>
        <p:spPr>
          <a:xfrm>
            <a:off x="685800" y="1752600"/>
            <a:ext cx="3429000" cy="1273175"/>
          </a:xfrm>
          <a:ln w="76200">
            <a:solidFill>
              <a:srgbClr val="000000"/>
            </a:solidFill>
          </a:ln>
        </p:spPr>
        <p:txBody>
          <a:bodyPr/>
          <a:lstStyle/>
          <a:p>
            <a:pPr algn="ctr" eaLnBrk="1" hangingPunct="1">
              <a:buFontTx/>
              <a:buNone/>
            </a:pPr>
            <a:r>
              <a:rPr lang="en-US" sz="3600" dirty="0" smtClean="0"/>
              <a:t>Innovation processes</a:t>
            </a:r>
          </a:p>
        </p:txBody>
      </p:sp>
      <p:sp>
        <p:nvSpPr>
          <p:cNvPr id="25604" name="Rectangle 4"/>
          <p:cNvSpPr>
            <a:spLocks noGrp="1" noChangeArrowheads="1"/>
          </p:cNvSpPr>
          <p:nvPr>
            <p:ph sz="quarter" idx="2"/>
          </p:nvPr>
        </p:nvSpPr>
        <p:spPr>
          <a:xfrm>
            <a:off x="4648200" y="1752600"/>
            <a:ext cx="3429000" cy="1204913"/>
          </a:xfrm>
          <a:ln w="76200">
            <a:solidFill>
              <a:srgbClr val="000000"/>
            </a:solidFill>
          </a:ln>
        </p:spPr>
        <p:txBody>
          <a:bodyPr/>
          <a:lstStyle/>
          <a:p>
            <a:pPr algn="ctr" eaLnBrk="1" hangingPunct="1">
              <a:buFontTx/>
              <a:buNone/>
            </a:pPr>
            <a:r>
              <a:rPr lang="en-US" dirty="0" smtClean="0"/>
              <a:t>Operation Processes</a:t>
            </a:r>
          </a:p>
        </p:txBody>
      </p:sp>
      <p:sp>
        <p:nvSpPr>
          <p:cNvPr id="25605" name="Rectangle 5"/>
          <p:cNvSpPr>
            <a:spLocks noGrp="1" noChangeArrowheads="1"/>
          </p:cNvSpPr>
          <p:nvPr>
            <p:ph sz="quarter" idx="3"/>
          </p:nvPr>
        </p:nvSpPr>
        <p:spPr>
          <a:xfrm>
            <a:off x="762000" y="3911600"/>
            <a:ext cx="3429000" cy="1270000"/>
          </a:xfrm>
          <a:ln w="76200">
            <a:solidFill>
              <a:srgbClr val="000000"/>
            </a:solidFill>
          </a:ln>
        </p:spPr>
        <p:txBody>
          <a:bodyPr/>
          <a:lstStyle/>
          <a:p>
            <a:pPr eaLnBrk="1" hangingPunct="1">
              <a:buFontTx/>
              <a:buNone/>
            </a:pPr>
            <a:r>
              <a:rPr lang="en-US" dirty="0" smtClean="0"/>
              <a:t>Quality Measures</a:t>
            </a:r>
          </a:p>
        </p:txBody>
      </p:sp>
      <p:sp>
        <p:nvSpPr>
          <p:cNvPr id="25606" name="Rectangle 6"/>
          <p:cNvSpPr>
            <a:spLocks noGrp="1" noChangeArrowheads="1"/>
          </p:cNvSpPr>
          <p:nvPr>
            <p:ph sz="quarter" idx="4"/>
          </p:nvPr>
        </p:nvSpPr>
        <p:spPr>
          <a:xfrm>
            <a:off x="4724400" y="3962400"/>
            <a:ext cx="3352800" cy="1219200"/>
          </a:xfrm>
          <a:ln w="76200">
            <a:solidFill>
              <a:srgbClr val="000000"/>
            </a:solidFill>
          </a:ln>
        </p:spPr>
        <p:txBody>
          <a:bodyPr/>
          <a:lstStyle/>
          <a:p>
            <a:pPr algn="ctr" eaLnBrk="1" hangingPunct="1">
              <a:buFontTx/>
              <a:buNone/>
            </a:pPr>
            <a:r>
              <a:rPr lang="en-US" dirty="0" smtClean="0"/>
              <a:t>Cycle Time Measures</a:t>
            </a:r>
          </a:p>
        </p:txBody>
      </p:sp>
      <p:sp>
        <p:nvSpPr>
          <p:cNvPr id="25607" name="Rectangle 7"/>
          <p:cNvSpPr>
            <a:spLocks noChangeArrowheads="1"/>
          </p:cNvSpPr>
          <p:nvPr/>
        </p:nvSpPr>
        <p:spPr bwMode="auto">
          <a:xfrm>
            <a:off x="2819400" y="5715000"/>
            <a:ext cx="3581400" cy="838200"/>
          </a:xfrm>
          <a:prstGeom prst="rect">
            <a:avLst/>
          </a:prstGeom>
          <a:noFill/>
          <a:ln w="76200">
            <a:solidFill>
              <a:srgbClr val="000000"/>
            </a:solidFill>
            <a:miter lim="800000"/>
            <a:headEnd/>
            <a:tailEnd/>
          </a:ln>
        </p:spPr>
        <p:txBody>
          <a:bodyPr wrap="none" anchor="ctr"/>
          <a:lstStyle/>
          <a:p>
            <a:endParaRPr lang="en-US"/>
          </a:p>
        </p:txBody>
      </p:sp>
      <p:sp>
        <p:nvSpPr>
          <p:cNvPr id="25608" name="Text Box 8"/>
          <p:cNvSpPr txBox="1">
            <a:spLocks noChangeArrowheads="1"/>
          </p:cNvSpPr>
          <p:nvPr/>
        </p:nvSpPr>
        <p:spPr bwMode="auto">
          <a:xfrm>
            <a:off x="2819400" y="5791200"/>
            <a:ext cx="3581400" cy="579438"/>
          </a:xfrm>
          <a:prstGeom prst="rect">
            <a:avLst/>
          </a:prstGeom>
          <a:noFill/>
          <a:ln w="38100">
            <a:noFill/>
            <a:miter lim="800000"/>
            <a:headEnd/>
            <a:tailEnd/>
          </a:ln>
        </p:spPr>
        <p:txBody>
          <a:bodyPr>
            <a:spAutoFit/>
          </a:bodyPr>
          <a:lstStyle/>
          <a:p>
            <a:pPr algn="ctr" eaLnBrk="0" hangingPunct="0"/>
            <a:r>
              <a:rPr lang="en-US" sz="3200" b="1" dirty="0"/>
              <a:t>Cost Measures</a:t>
            </a:r>
          </a:p>
        </p:txBody>
      </p:sp>
      <p:sp>
        <p:nvSpPr>
          <p:cNvPr id="25609" name="Line 9"/>
          <p:cNvSpPr>
            <a:spLocks noChangeShapeType="1"/>
          </p:cNvSpPr>
          <p:nvPr/>
        </p:nvSpPr>
        <p:spPr bwMode="auto">
          <a:xfrm>
            <a:off x="4114800" y="2438400"/>
            <a:ext cx="533400" cy="0"/>
          </a:xfrm>
          <a:prstGeom prst="line">
            <a:avLst/>
          </a:prstGeom>
          <a:noFill/>
          <a:ln w="38100">
            <a:solidFill>
              <a:schemeClr val="tx1"/>
            </a:solidFill>
            <a:round/>
            <a:headEnd/>
            <a:tailEnd/>
          </a:ln>
        </p:spPr>
        <p:txBody>
          <a:bodyPr/>
          <a:lstStyle/>
          <a:p>
            <a:endParaRPr lang="en-US"/>
          </a:p>
        </p:txBody>
      </p:sp>
      <p:sp>
        <p:nvSpPr>
          <p:cNvPr id="25610" name="Line 10"/>
          <p:cNvSpPr>
            <a:spLocks noChangeShapeType="1"/>
          </p:cNvSpPr>
          <p:nvPr/>
        </p:nvSpPr>
        <p:spPr bwMode="auto">
          <a:xfrm>
            <a:off x="2286000" y="2971800"/>
            <a:ext cx="0" cy="990600"/>
          </a:xfrm>
          <a:prstGeom prst="line">
            <a:avLst/>
          </a:prstGeom>
          <a:noFill/>
          <a:ln w="38100">
            <a:solidFill>
              <a:schemeClr val="tx1"/>
            </a:solidFill>
            <a:round/>
            <a:headEnd/>
            <a:tailEnd/>
          </a:ln>
        </p:spPr>
        <p:txBody>
          <a:bodyPr/>
          <a:lstStyle/>
          <a:p>
            <a:endParaRPr lang="en-US"/>
          </a:p>
        </p:txBody>
      </p:sp>
      <p:sp>
        <p:nvSpPr>
          <p:cNvPr id="25611" name="Line 11"/>
          <p:cNvSpPr>
            <a:spLocks noChangeShapeType="1"/>
          </p:cNvSpPr>
          <p:nvPr/>
        </p:nvSpPr>
        <p:spPr bwMode="auto">
          <a:xfrm>
            <a:off x="6705600" y="2971800"/>
            <a:ext cx="0" cy="990600"/>
          </a:xfrm>
          <a:prstGeom prst="line">
            <a:avLst/>
          </a:prstGeom>
          <a:noFill/>
          <a:ln w="38100">
            <a:solidFill>
              <a:schemeClr val="tx1"/>
            </a:solidFill>
            <a:round/>
            <a:headEnd/>
            <a:tailEnd/>
          </a:ln>
        </p:spPr>
        <p:txBody>
          <a:bodyPr/>
          <a:lstStyle/>
          <a:p>
            <a:endParaRPr lang="en-US"/>
          </a:p>
        </p:txBody>
      </p:sp>
      <p:sp>
        <p:nvSpPr>
          <p:cNvPr id="25612" name="Line 12"/>
          <p:cNvSpPr>
            <a:spLocks noChangeShapeType="1"/>
          </p:cNvSpPr>
          <p:nvPr/>
        </p:nvSpPr>
        <p:spPr bwMode="auto">
          <a:xfrm>
            <a:off x="4191000" y="4495800"/>
            <a:ext cx="533400" cy="0"/>
          </a:xfrm>
          <a:prstGeom prst="line">
            <a:avLst/>
          </a:prstGeom>
          <a:noFill/>
          <a:ln w="38100">
            <a:solidFill>
              <a:schemeClr val="tx1"/>
            </a:solidFill>
            <a:round/>
            <a:headEnd/>
            <a:tailEnd/>
          </a:ln>
        </p:spPr>
        <p:txBody>
          <a:bodyPr/>
          <a:lstStyle/>
          <a:p>
            <a:endParaRPr lang="en-US"/>
          </a:p>
        </p:txBody>
      </p:sp>
      <p:sp>
        <p:nvSpPr>
          <p:cNvPr id="25613" name="Line 13"/>
          <p:cNvSpPr>
            <a:spLocks noChangeShapeType="1"/>
          </p:cNvSpPr>
          <p:nvPr/>
        </p:nvSpPr>
        <p:spPr bwMode="auto">
          <a:xfrm>
            <a:off x="4419600" y="4495800"/>
            <a:ext cx="0" cy="1219200"/>
          </a:xfrm>
          <a:prstGeom prst="line">
            <a:avLst/>
          </a:prstGeom>
          <a:noFill/>
          <a:ln w="38100">
            <a:solidFill>
              <a:schemeClr val="tx1"/>
            </a:solidFill>
            <a:round/>
            <a:headEnd/>
            <a:tailEnd/>
          </a:ln>
        </p:spPr>
        <p:txBody>
          <a:bodyPr/>
          <a:lstStyle/>
          <a:p>
            <a:endParaRPr lang="en-US"/>
          </a:p>
        </p:txBody>
      </p:sp>
      <p:sp>
        <p:nvSpPr>
          <p:cNvPr id="25614" name="Line 14"/>
          <p:cNvSpPr>
            <a:spLocks noChangeShapeType="1"/>
          </p:cNvSpPr>
          <p:nvPr/>
        </p:nvSpPr>
        <p:spPr bwMode="auto">
          <a:xfrm>
            <a:off x="4419600" y="2438400"/>
            <a:ext cx="0" cy="2057400"/>
          </a:xfrm>
          <a:prstGeom prst="line">
            <a:avLst/>
          </a:prstGeom>
          <a:noFill/>
          <a:ln w="38100">
            <a:solidFill>
              <a:schemeClr val="tx1"/>
            </a:solidFill>
            <a:round/>
            <a:headEnd/>
            <a:tailEnd/>
          </a:ln>
        </p:spPr>
        <p:txBody>
          <a:bodyPr/>
          <a:lstStyle/>
          <a:p>
            <a:endParaRPr lang="en-US"/>
          </a:p>
        </p:txBody>
      </p:sp>
      <p:sp>
        <p:nvSpPr>
          <p:cNvPr id="25615" name="Line 15"/>
          <p:cNvSpPr>
            <a:spLocks noChangeShapeType="1"/>
          </p:cNvSpPr>
          <p:nvPr/>
        </p:nvSpPr>
        <p:spPr bwMode="auto">
          <a:xfrm>
            <a:off x="2286000" y="3429000"/>
            <a:ext cx="2133600" cy="0"/>
          </a:xfrm>
          <a:prstGeom prst="line">
            <a:avLst/>
          </a:prstGeom>
          <a:noFill/>
          <a:ln w="38100">
            <a:solidFill>
              <a:schemeClr val="tx1"/>
            </a:solidFill>
            <a:round/>
            <a:headEnd/>
            <a:tailEnd/>
          </a:ln>
        </p:spPr>
        <p:txBody>
          <a:bodyPr/>
          <a:lstStyle/>
          <a:p>
            <a:endParaRPr lang="en-US"/>
          </a:p>
        </p:txBody>
      </p:sp>
      <p:sp>
        <p:nvSpPr>
          <p:cNvPr id="25616" name="Line 16"/>
          <p:cNvSpPr>
            <a:spLocks noChangeShapeType="1"/>
          </p:cNvSpPr>
          <p:nvPr/>
        </p:nvSpPr>
        <p:spPr bwMode="auto">
          <a:xfrm>
            <a:off x="4419600" y="3429000"/>
            <a:ext cx="2209800" cy="0"/>
          </a:xfrm>
          <a:prstGeom prst="line">
            <a:avLst/>
          </a:prstGeom>
          <a:noFill/>
          <a:ln w="38100">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28600"/>
            <a:ext cx="7239000" cy="777240"/>
          </a:xfrm>
        </p:spPr>
        <p:txBody>
          <a:bodyPr>
            <a:normAutofit fontScale="90000"/>
          </a:bodyPr>
          <a:lstStyle/>
          <a:p>
            <a:pPr eaLnBrk="1" hangingPunct="1"/>
            <a:r>
              <a:rPr lang="en-US" dirty="0" smtClean="0">
                <a:solidFill>
                  <a:srgbClr val="00FFFF"/>
                </a:solidFill>
              </a:rPr>
              <a:t>Learning and Growth measures</a:t>
            </a:r>
          </a:p>
        </p:txBody>
      </p:sp>
      <p:sp>
        <p:nvSpPr>
          <p:cNvPr id="26627" name="Rectangle 3"/>
          <p:cNvSpPr>
            <a:spLocks noGrp="1" noChangeArrowheads="1"/>
          </p:cNvSpPr>
          <p:nvPr>
            <p:ph type="body" idx="1"/>
          </p:nvPr>
        </p:nvSpPr>
        <p:spPr>
          <a:xfrm>
            <a:off x="457200" y="1143000"/>
            <a:ext cx="7239000" cy="5486400"/>
          </a:xfrm>
        </p:spPr>
        <p:txBody>
          <a:bodyPr/>
          <a:lstStyle/>
          <a:p>
            <a:pPr marL="0" indent="0"/>
            <a:r>
              <a:rPr lang="en-US" dirty="0" smtClean="0">
                <a:solidFill>
                  <a:srgbClr val="FFFFCC"/>
                </a:solidFill>
              </a:rPr>
              <a:t> </a:t>
            </a:r>
            <a:r>
              <a:rPr lang="en-US" sz="3600" dirty="0" smtClean="0"/>
              <a:t>Learning and growth identifies the 	infrastructure an organization must 	build to create long-term growth and improvement.</a:t>
            </a:r>
          </a:p>
          <a:p>
            <a:pPr marL="0" indent="0"/>
            <a:r>
              <a:rPr lang="en-US" sz="3600" dirty="0" smtClean="0"/>
              <a:t> Growth comes from: people, systems 	and organizational procedures.</a:t>
            </a:r>
          </a:p>
          <a:p>
            <a:pPr marL="0" indent="0"/>
            <a:endParaRPr lang="en-US" sz="3600" u="sng"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7530"/>
            <a:ext cx="5968365" cy="513715"/>
          </a:xfrm>
          <a:prstGeom prst="rect">
            <a:avLst/>
          </a:prstGeom>
        </p:spPr>
        <p:txBody>
          <a:bodyPr vert="horz" wrap="square" lIns="0" tIns="13335" rIns="0" bIns="0" rtlCol="0">
            <a:spAutoFit/>
          </a:bodyPr>
          <a:lstStyle/>
          <a:p>
            <a:pPr marL="12700">
              <a:lnSpc>
                <a:spcPct val="100000"/>
              </a:lnSpc>
              <a:spcBef>
                <a:spcPts val="105"/>
              </a:spcBef>
            </a:pPr>
            <a:r>
              <a:rPr sz="3200" spc="-105" dirty="0">
                <a:solidFill>
                  <a:srgbClr val="404040"/>
                </a:solidFill>
                <a:latin typeface="Arial"/>
                <a:cs typeface="Arial"/>
              </a:rPr>
              <a:t>Performance </a:t>
            </a:r>
            <a:r>
              <a:rPr sz="3200" spc="-220" dirty="0">
                <a:solidFill>
                  <a:srgbClr val="404040"/>
                </a:solidFill>
                <a:latin typeface="Arial"/>
                <a:cs typeface="Arial"/>
              </a:rPr>
              <a:t>measures </a:t>
            </a:r>
            <a:r>
              <a:rPr sz="3200" spc="-15" dirty="0">
                <a:solidFill>
                  <a:srgbClr val="404040"/>
                </a:solidFill>
                <a:latin typeface="Arial"/>
                <a:cs typeface="Arial"/>
              </a:rPr>
              <a:t>let </a:t>
            </a:r>
            <a:r>
              <a:rPr sz="3200" spc="-330" dirty="0">
                <a:solidFill>
                  <a:srgbClr val="404040"/>
                </a:solidFill>
                <a:latin typeface="Arial"/>
                <a:cs typeface="Arial"/>
              </a:rPr>
              <a:t>us</a:t>
            </a:r>
            <a:r>
              <a:rPr sz="3200" spc="-140" dirty="0">
                <a:solidFill>
                  <a:srgbClr val="404040"/>
                </a:solidFill>
                <a:latin typeface="Arial"/>
                <a:cs typeface="Arial"/>
              </a:rPr>
              <a:t> </a:t>
            </a:r>
            <a:r>
              <a:rPr sz="3200" spc="-65" dirty="0">
                <a:solidFill>
                  <a:srgbClr val="404040"/>
                </a:solidFill>
                <a:latin typeface="Arial"/>
                <a:cs typeface="Arial"/>
              </a:rPr>
              <a:t>know:</a:t>
            </a:r>
            <a:endParaRPr sz="3200">
              <a:latin typeface="Arial"/>
              <a:cs typeface="Arial"/>
            </a:endParaRPr>
          </a:p>
        </p:txBody>
      </p:sp>
      <p:sp>
        <p:nvSpPr>
          <p:cNvPr id="3" name="object 3"/>
          <p:cNvSpPr/>
          <p:nvPr/>
        </p:nvSpPr>
        <p:spPr>
          <a:xfrm>
            <a:off x="1561338" y="1604010"/>
            <a:ext cx="5168265" cy="730250"/>
          </a:xfrm>
          <a:custGeom>
            <a:avLst/>
            <a:gdLst/>
            <a:ahLst/>
            <a:cxnLst/>
            <a:rect l="l" t="t" r="r" b="b"/>
            <a:pathLst>
              <a:path w="5168265" h="730250">
                <a:moveTo>
                  <a:pt x="5167884" y="0"/>
                </a:moveTo>
                <a:lnTo>
                  <a:pt x="364998" y="0"/>
                </a:lnTo>
                <a:lnTo>
                  <a:pt x="0" y="364998"/>
                </a:lnTo>
                <a:lnTo>
                  <a:pt x="364998" y="729995"/>
                </a:lnTo>
                <a:lnTo>
                  <a:pt x="5167884" y="729995"/>
                </a:lnTo>
                <a:lnTo>
                  <a:pt x="5167884" y="0"/>
                </a:lnTo>
                <a:close/>
              </a:path>
            </a:pathLst>
          </a:custGeom>
          <a:solidFill>
            <a:srgbClr val="B3A1C6"/>
          </a:solidFill>
        </p:spPr>
        <p:txBody>
          <a:bodyPr wrap="square" lIns="0" tIns="0" rIns="0" bIns="0" rtlCol="0"/>
          <a:lstStyle/>
          <a:p>
            <a:endParaRPr/>
          </a:p>
        </p:txBody>
      </p:sp>
      <p:sp>
        <p:nvSpPr>
          <p:cNvPr id="4" name="object 4"/>
          <p:cNvSpPr/>
          <p:nvPr/>
        </p:nvSpPr>
        <p:spPr>
          <a:xfrm>
            <a:off x="1561338" y="1604010"/>
            <a:ext cx="5168265" cy="730250"/>
          </a:xfrm>
          <a:custGeom>
            <a:avLst/>
            <a:gdLst/>
            <a:ahLst/>
            <a:cxnLst/>
            <a:rect l="l" t="t" r="r" b="b"/>
            <a:pathLst>
              <a:path w="5168265" h="730250">
                <a:moveTo>
                  <a:pt x="5167884" y="729995"/>
                </a:moveTo>
                <a:lnTo>
                  <a:pt x="364998" y="729995"/>
                </a:lnTo>
                <a:lnTo>
                  <a:pt x="0" y="364998"/>
                </a:lnTo>
                <a:lnTo>
                  <a:pt x="364998" y="0"/>
                </a:lnTo>
                <a:lnTo>
                  <a:pt x="5167884" y="0"/>
                </a:lnTo>
                <a:lnTo>
                  <a:pt x="5167884" y="729995"/>
                </a:lnTo>
                <a:close/>
              </a:path>
            </a:pathLst>
          </a:custGeom>
          <a:ln w="25908">
            <a:solidFill>
              <a:srgbClr val="FFFFFF"/>
            </a:solidFill>
          </a:ln>
        </p:spPr>
        <p:txBody>
          <a:bodyPr wrap="square" lIns="0" tIns="0" rIns="0" bIns="0" rtlCol="0"/>
          <a:lstStyle/>
          <a:p>
            <a:endParaRPr/>
          </a:p>
        </p:txBody>
      </p:sp>
      <p:sp>
        <p:nvSpPr>
          <p:cNvPr id="5" name="object 5"/>
          <p:cNvSpPr txBox="1"/>
          <p:nvPr/>
        </p:nvSpPr>
        <p:spPr>
          <a:xfrm>
            <a:off x="2052320" y="1736597"/>
            <a:ext cx="2865755" cy="391160"/>
          </a:xfrm>
          <a:prstGeom prst="rect">
            <a:avLst/>
          </a:prstGeom>
        </p:spPr>
        <p:txBody>
          <a:bodyPr vert="horz" wrap="square" lIns="0" tIns="12700" rIns="0" bIns="0" rtlCol="0">
            <a:spAutoFit/>
          </a:bodyPr>
          <a:lstStyle/>
          <a:p>
            <a:pPr marL="12700">
              <a:lnSpc>
                <a:spcPct val="100000"/>
              </a:lnSpc>
              <a:spcBef>
                <a:spcPts val="100"/>
              </a:spcBef>
            </a:pPr>
            <a:r>
              <a:rPr sz="2400" spc="-65" dirty="0">
                <a:solidFill>
                  <a:srgbClr val="FFFFFF"/>
                </a:solidFill>
                <a:latin typeface="Arial"/>
                <a:cs typeface="Arial"/>
              </a:rPr>
              <a:t>how </a:t>
            </a:r>
            <a:r>
              <a:rPr sz="2400" spc="-45" dirty="0">
                <a:solidFill>
                  <a:srgbClr val="FFFFFF"/>
                </a:solidFill>
                <a:latin typeface="Arial"/>
                <a:cs typeface="Arial"/>
              </a:rPr>
              <a:t>well </a:t>
            </a:r>
            <a:r>
              <a:rPr sz="2400" spc="-85" dirty="0">
                <a:solidFill>
                  <a:srgbClr val="FFFFFF"/>
                </a:solidFill>
                <a:latin typeface="Arial"/>
                <a:cs typeface="Arial"/>
              </a:rPr>
              <a:t>we </a:t>
            </a:r>
            <a:r>
              <a:rPr sz="2400" spc="-65" dirty="0">
                <a:solidFill>
                  <a:srgbClr val="FFFFFF"/>
                </a:solidFill>
                <a:latin typeface="Arial"/>
                <a:cs typeface="Arial"/>
              </a:rPr>
              <a:t>are</a:t>
            </a:r>
            <a:r>
              <a:rPr sz="2400" spc="-145" dirty="0">
                <a:solidFill>
                  <a:srgbClr val="FFFFFF"/>
                </a:solidFill>
                <a:latin typeface="Arial"/>
                <a:cs typeface="Arial"/>
              </a:rPr>
              <a:t> </a:t>
            </a:r>
            <a:r>
              <a:rPr sz="2400" spc="-65" dirty="0">
                <a:solidFill>
                  <a:srgbClr val="FFFFFF"/>
                </a:solidFill>
                <a:latin typeface="Arial"/>
                <a:cs typeface="Arial"/>
              </a:rPr>
              <a:t>doing</a:t>
            </a:r>
            <a:endParaRPr sz="2400">
              <a:latin typeface="Arial"/>
              <a:cs typeface="Arial"/>
            </a:endParaRPr>
          </a:p>
        </p:txBody>
      </p:sp>
      <p:sp>
        <p:nvSpPr>
          <p:cNvPr id="6" name="object 6"/>
          <p:cNvSpPr/>
          <p:nvPr/>
        </p:nvSpPr>
        <p:spPr>
          <a:xfrm>
            <a:off x="1197102" y="1604010"/>
            <a:ext cx="728980" cy="730250"/>
          </a:xfrm>
          <a:custGeom>
            <a:avLst/>
            <a:gdLst/>
            <a:ahLst/>
            <a:cxnLst/>
            <a:rect l="l" t="t" r="r" b="b"/>
            <a:pathLst>
              <a:path w="728980" h="730250">
                <a:moveTo>
                  <a:pt x="364235" y="0"/>
                </a:moveTo>
                <a:lnTo>
                  <a:pt x="314810" y="3332"/>
                </a:lnTo>
                <a:lnTo>
                  <a:pt x="267405" y="13040"/>
                </a:lnTo>
                <a:lnTo>
                  <a:pt x="222456" y="28688"/>
                </a:lnTo>
                <a:lnTo>
                  <a:pt x="180396" y="49840"/>
                </a:lnTo>
                <a:lnTo>
                  <a:pt x="141659" y="76062"/>
                </a:lnTo>
                <a:lnTo>
                  <a:pt x="106679" y="106918"/>
                </a:lnTo>
                <a:lnTo>
                  <a:pt x="75891" y="141972"/>
                </a:lnTo>
                <a:lnTo>
                  <a:pt x="49727" y="180791"/>
                </a:lnTo>
                <a:lnTo>
                  <a:pt x="28622" y="222938"/>
                </a:lnTo>
                <a:lnTo>
                  <a:pt x="13010" y="267978"/>
                </a:lnTo>
                <a:lnTo>
                  <a:pt x="3324" y="315477"/>
                </a:lnTo>
                <a:lnTo>
                  <a:pt x="0" y="364998"/>
                </a:lnTo>
                <a:lnTo>
                  <a:pt x="3324" y="414518"/>
                </a:lnTo>
                <a:lnTo>
                  <a:pt x="13010" y="462017"/>
                </a:lnTo>
                <a:lnTo>
                  <a:pt x="28622" y="507057"/>
                </a:lnTo>
                <a:lnTo>
                  <a:pt x="49727" y="549204"/>
                </a:lnTo>
                <a:lnTo>
                  <a:pt x="75891" y="588023"/>
                </a:lnTo>
                <a:lnTo>
                  <a:pt x="106680" y="623077"/>
                </a:lnTo>
                <a:lnTo>
                  <a:pt x="141659" y="653933"/>
                </a:lnTo>
                <a:lnTo>
                  <a:pt x="180396" y="680155"/>
                </a:lnTo>
                <a:lnTo>
                  <a:pt x="222456" y="701307"/>
                </a:lnTo>
                <a:lnTo>
                  <a:pt x="267405" y="716955"/>
                </a:lnTo>
                <a:lnTo>
                  <a:pt x="314810" y="726663"/>
                </a:lnTo>
                <a:lnTo>
                  <a:pt x="364235" y="729995"/>
                </a:lnTo>
                <a:lnTo>
                  <a:pt x="413661" y="726663"/>
                </a:lnTo>
                <a:lnTo>
                  <a:pt x="461066" y="716955"/>
                </a:lnTo>
                <a:lnTo>
                  <a:pt x="506015" y="701307"/>
                </a:lnTo>
                <a:lnTo>
                  <a:pt x="548075" y="680155"/>
                </a:lnTo>
                <a:lnTo>
                  <a:pt x="586812" y="653933"/>
                </a:lnTo>
                <a:lnTo>
                  <a:pt x="621791" y="623077"/>
                </a:lnTo>
                <a:lnTo>
                  <a:pt x="652580" y="588023"/>
                </a:lnTo>
                <a:lnTo>
                  <a:pt x="678744" y="549204"/>
                </a:lnTo>
                <a:lnTo>
                  <a:pt x="699849" y="507057"/>
                </a:lnTo>
                <a:lnTo>
                  <a:pt x="715461" y="462017"/>
                </a:lnTo>
                <a:lnTo>
                  <a:pt x="725147" y="414518"/>
                </a:lnTo>
                <a:lnTo>
                  <a:pt x="728472" y="364998"/>
                </a:lnTo>
                <a:lnTo>
                  <a:pt x="725147" y="315477"/>
                </a:lnTo>
                <a:lnTo>
                  <a:pt x="715461" y="267978"/>
                </a:lnTo>
                <a:lnTo>
                  <a:pt x="699849" y="222938"/>
                </a:lnTo>
                <a:lnTo>
                  <a:pt x="678744" y="180791"/>
                </a:lnTo>
                <a:lnTo>
                  <a:pt x="652580" y="141972"/>
                </a:lnTo>
                <a:lnTo>
                  <a:pt x="621791" y="106918"/>
                </a:lnTo>
                <a:lnTo>
                  <a:pt x="586812" y="76062"/>
                </a:lnTo>
                <a:lnTo>
                  <a:pt x="548075" y="49840"/>
                </a:lnTo>
                <a:lnTo>
                  <a:pt x="506015" y="28688"/>
                </a:lnTo>
                <a:lnTo>
                  <a:pt x="461066" y="13040"/>
                </a:lnTo>
                <a:lnTo>
                  <a:pt x="413661" y="3332"/>
                </a:lnTo>
                <a:lnTo>
                  <a:pt x="364235" y="0"/>
                </a:lnTo>
                <a:close/>
              </a:path>
            </a:pathLst>
          </a:custGeom>
          <a:solidFill>
            <a:srgbClr val="CCC1DA"/>
          </a:solidFill>
        </p:spPr>
        <p:txBody>
          <a:bodyPr wrap="square" lIns="0" tIns="0" rIns="0" bIns="0" rtlCol="0"/>
          <a:lstStyle/>
          <a:p>
            <a:endParaRPr/>
          </a:p>
        </p:txBody>
      </p:sp>
      <p:sp>
        <p:nvSpPr>
          <p:cNvPr id="7" name="object 7"/>
          <p:cNvSpPr/>
          <p:nvPr/>
        </p:nvSpPr>
        <p:spPr>
          <a:xfrm>
            <a:off x="1197102" y="1604010"/>
            <a:ext cx="728980" cy="730250"/>
          </a:xfrm>
          <a:custGeom>
            <a:avLst/>
            <a:gdLst/>
            <a:ahLst/>
            <a:cxnLst/>
            <a:rect l="l" t="t" r="r" b="b"/>
            <a:pathLst>
              <a:path w="728980" h="730250">
                <a:moveTo>
                  <a:pt x="0" y="364998"/>
                </a:moveTo>
                <a:lnTo>
                  <a:pt x="3324" y="315477"/>
                </a:lnTo>
                <a:lnTo>
                  <a:pt x="13010" y="267978"/>
                </a:lnTo>
                <a:lnTo>
                  <a:pt x="28622" y="222938"/>
                </a:lnTo>
                <a:lnTo>
                  <a:pt x="49727" y="180791"/>
                </a:lnTo>
                <a:lnTo>
                  <a:pt x="75891" y="141972"/>
                </a:lnTo>
                <a:lnTo>
                  <a:pt x="106679" y="106918"/>
                </a:lnTo>
                <a:lnTo>
                  <a:pt x="141659" y="76062"/>
                </a:lnTo>
                <a:lnTo>
                  <a:pt x="180396" y="49840"/>
                </a:lnTo>
                <a:lnTo>
                  <a:pt x="222456" y="28688"/>
                </a:lnTo>
                <a:lnTo>
                  <a:pt x="267405" y="13040"/>
                </a:lnTo>
                <a:lnTo>
                  <a:pt x="314810" y="3332"/>
                </a:lnTo>
                <a:lnTo>
                  <a:pt x="364235" y="0"/>
                </a:lnTo>
                <a:lnTo>
                  <a:pt x="413661" y="3332"/>
                </a:lnTo>
                <a:lnTo>
                  <a:pt x="461066" y="13040"/>
                </a:lnTo>
                <a:lnTo>
                  <a:pt x="506015" y="28688"/>
                </a:lnTo>
                <a:lnTo>
                  <a:pt x="548075" y="49840"/>
                </a:lnTo>
                <a:lnTo>
                  <a:pt x="586812" y="76062"/>
                </a:lnTo>
                <a:lnTo>
                  <a:pt x="621791" y="106918"/>
                </a:lnTo>
                <a:lnTo>
                  <a:pt x="652580" y="141972"/>
                </a:lnTo>
                <a:lnTo>
                  <a:pt x="678744" y="180791"/>
                </a:lnTo>
                <a:lnTo>
                  <a:pt x="699849" y="222938"/>
                </a:lnTo>
                <a:lnTo>
                  <a:pt x="715461" y="267978"/>
                </a:lnTo>
                <a:lnTo>
                  <a:pt x="725147" y="315477"/>
                </a:lnTo>
                <a:lnTo>
                  <a:pt x="728472" y="364998"/>
                </a:lnTo>
                <a:lnTo>
                  <a:pt x="725147" y="414518"/>
                </a:lnTo>
                <a:lnTo>
                  <a:pt x="715461" y="462017"/>
                </a:lnTo>
                <a:lnTo>
                  <a:pt x="699849" y="507057"/>
                </a:lnTo>
                <a:lnTo>
                  <a:pt x="678744" y="549204"/>
                </a:lnTo>
                <a:lnTo>
                  <a:pt x="652580" y="588023"/>
                </a:lnTo>
                <a:lnTo>
                  <a:pt x="621791" y="623077"/>
                </a:lnTo>
                <a:lnTo>
                  <a:pt x="586812" y="653933"/>
                </a:lnTo>
                <a:lnTo>
                  <a:pt x="548075" y="680155"/>
                </a:lnTo>
                <a:lnTo>
                  <a:pt x="506015" y="701307"/>
                </a:lnTo>
                <a:lnTo>
                  <a:pt x="461066" y="716955"/>
                </a:lnTo>
                <a:lnTo>
                  <a:pt x="413661" y="726663"/>
                </a:lnTo>
                <a:lnTo>
                  <a:pt x="364235" y="729995"/>
                </a:lnTo>
                <a:lnTo>
                  <a:pt x="314810" y="726663"/>
                </a:lnTo>
                <a:lnTo>
                  <a:pt x="267405" y="716955"/>
                </a:lnTo>
                <a:lnTo>
                  <a:pt x="222456" y="701307"/>
                </a:lnTo>
                <a:lnTo>
                  <a:pt x="180396" y="680155"/>
                </a:lnTo>
                <a:lnTo>
                  <a:pt x="141659" y="653933"/>
                </a:lnTo>
                <a:lnTo>
                  <a:pt x="106680" y="623077"/>
                </a:lnTo>
                <a:lnTo>
                  <a:pt x="75891" y="588023"/>
                </a:lnTo>
                <a:lnTo>
                  <a:pt x="49727" y="549204"/>
                </a:lnTo>
                <a:lnTo>
                  <a:pt x="28622" y="507057"/>
                </a:lnTo>
                <a:lnTo>
                  <a:pt x="13010" y="462017"/>
                </a:lnTo>
                <a:lnTo>
                  <a:pt x="3324" y="414518"/>
                </a:lnTo>
                <a:lnTo>
                  <a:pt x="0" y="364998"/>
                </a:lnTo>
                <a:close/>
              </a:path>
            </a:pathLst>
          </a:custGeom>
          <a:ln w="25908">
            <a:solidFill>
              <a:srgbClr val="5F497A"/>
            </a:solidFill>
          </a:ln>
        </p:spPr>
        <p:txBody>
          <a:bodyPr wrap="square" lIns="0" tIns="0" rIns="0" bIns="0" rtlCol="0"/>
          <a:lstStyle/>
          <a:p>
            <a:endParaRPr/>
          </a:p>
        </p:txBody>
      </p:sp>
      <p:sp>
        <p:nvSpPr>
          <p:cNvPr id="8" name="object 8"/>
          <p:cNvSpPr/>
          <p:nvPr/>
        </p:nvSpPr>
        <p:spPr>
          <a:xfrm>
            <a:off x="1561338" y="2551938"/>
            <a:ext cx="5168265" cy="730250"/>
          </a:xfrm>
          <a:custGeom>
            <a:avLst/>
            <a:gdLst/>
            <a:ahLst/>
            <a:cxnLst/>
            <a:rect l="l" t="t" r="r" b="b"/>
            <a:pathLst>
              <a:path w="5168265" h="730250">
                <a:moveTo>
                  <a:pt x="5167884" y="0"/>
                </a:moveTo>
                <a:lnTo>
                  <a:pt x="364998" y="0"/>
                </a:lnTo>
                <a:lnTo>
                  <a:pt x="0" y="364998"/>
                </a:lnTo>
                <a:lnTo>
                  <a:pt x="364998" y="729996"/>
                </a:lnTo>
                <a:lnTo>
                  <a:pt x="5167884" y="729996"/>
                </a:lnTo>
                <a:lnTo>
                  <a:pt x="5167884" y="0"/>
                </a:lnTo>
                <a:close/>
              </a:path>
            </a:pathLst>
          </a:custGeom>
          <a:solidFill>
            <a:srgbClr val="B3A1C6"/>
          </a:solidFill>
        </p:spPr>
        <p:txBody>
          <a:bodyPr wrap="square" lIns="0" tIns="0" rIns="0" bIns="0" rtlCol="0"/>
          <a:lstStyle/>
          <a:p>
            <a:endParaRPr/>
          </a:p>
        </p:txBody>
      </p:sp>
      <p:sp>
        <p:nvSpPr>
          <p:cNvPr id="9" name="object 9"/>
          <p:cNvSpPr/>
          <p:nvPr/>
        </p:nvSpPr>
        <p:spPr>
          <a:xfrm>
            <a:off x="1561338" y="2551938"/>
            <a:ext cx="5168265" cy="730250"/>
          </a:xfrm>
          <a:custGeom>
            <a:avLst/>
            <a:gdLst/>
            <a:ahLst/>
            <a:cxnLst/>
            <a:rect l="l" t="t" r="r" b="b"/>
            <a:pathLst>
              <a:path w="5168265" h="730250">
                <a:moveTo>
                  <a:pt x="5167884" y="729996"/>
                </a:moveTo>
                <a:lnTo>
                  <a:pt x="364998" y="729996"/>
                </a:lnTo>
                <a:lnTo>
                  <a:pt x="0" y="364998"/>
                </a:lnTo>
                <a:lnTo>
                  <a:pt x="364998" y="0"/>
                </a:lnTo>
                <a:lnTo>
                  <a:pt x="5167884" y="0"/>
                </a:lnTo>
                <a:lnTo>
                  <a:pt x="5167884" y="729996"/>
                </a:lnTo>
                <a:close/>
              </a:path>
            </a:pathLst>
          </a:custGeom>
          <a:ln w="25908">
            <a:solidFill>
              <a:srgbClr val="FFFFFF"/>
            </a:solidFill>
          </a:ln>
        </p:spPr>
        <p:txBody>
          <a:bodyPr wrap="square" lIns="0" tIns="0" rIns="0" bIns="0" rtlCol="0"/>
          <a:lstStyle/>
          <a:p>
            <a:endParaRPr/>
          </a:p>
        </p:txBody>
      </p:sp>
      <p:sp>
        <p:nvSpPr>
          <p:cNvPr id="10" name="object 10"/>
          <p:cNvSpPr txBox="1"/>
          <p:nvPr/>
        </p:nvSpPr>
        <p:spPr>
          <a:xfrm>
            <a:off x="2052320" y="2684145"/>
            <a:ext cx="3455670" cy="391160"/>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FFFFFF"/>
                </a:solidFill>
                <a:latin typeface="Arial"/>
                <a:cs typeface="Arial"/>
              </a:rPr>
              <a:t>if </a:t>
            </a:r>
            <a:r>
              <a:rPr sz="2400" spc="-85" dirty="0">
                <a:solidFill>
                  <a:srgbClr val="FFFFFF"/>
                </a:solidFill>
                <a:latin typeface="Arial"/>
                <a:cs typeface="Arial"/>
              </a:rPr>
              <a:t>we </a:t>
            </a:r>
            <a:r>
              <a:rPr sz="2400" spc="-65" dirty="0">
                <a:solidFill>
                  <a:srgbClr val="FFFFFF"/>
                </a:solidFill>
                <a:latin typeface="Arial"/>
                <a:cs typeface="Arial"/>
              </a:rPr>
              <a:t>are </a:t>
            </a:r>
            <a:r>
              <a:rPr sz="2400" spc="-60" dirty="0">
                <a:solidFill>
                  <a:srgbClr val="FFFFFF"/>
                </a:solidFill>
                <a:latin typeface="Arial"/>
                <a:cs typeface="Arial"/>
              </a:rPr>
              <a:t>meeting </a:t>
            </a:r>
            <a:r>
              <a:rPr sz="2400" spc="-45" dirty="0">
                <a:solidFill>
                  <a:srgbClr val="FFFFFF"/>
                </a:solidFill>
                <a:latin typeface="Arial"/>
                <a:cs typeface="Arial"/>
              </a:rPr>
              <a:t>our</a:t>
            </a:r>
            <a:r>
              <a:rPr sz="2400" spc="-160" dirty="0">
                <a:solidFill>
                  <a:srgbClr val="FFFFFF"/>
                </a:solidFill>
                <a:latin typeface="Arial"/>
                <a:cs typeface="Arial"/>
              </a:rPr>
              <a:t> </a:t>
            </a:r>
            <a:r>
              <a:rPr sz="2400" spc="-140" dirty="0">
                <a:solidFill>
                  <a:srgbClr val="FFFFFF"/>
                </a:solidFill>
                <a:latin typeface="Arial"/>
                <a:cs typeface="Arial"/>
              </a:rPr>
              <a:t>goals</a:t>
            </a:r>
            <a:endParaRPr sz="2400">
              <a:latin typeface="Arial"/>
              <a:cs typeface="Arial"/>
            </a:endParaRPr>
          </a:p>
        </p:txBody>
      </p:sp>
      <p:sp>
        <p:nvSpPr>
          <p:cNvPr id="11" name="object 11"/>
          <p:cNvSpPr/>
          <p:nvPr/>
        </p:nvSpPr>
        <p:spPr>
          <a:xfrm>
            <a:off x="1197102" y="2551938"/>
            <a:ext cx="728980" cy="730250"/>
          </a:xfrm>
          <a:custGeom>
            <a:avLst/>
            <a:gdLst/>
            <a:ahLst/>
            <a:cxnLst/>
            <a:rect l="l" t="t" r="r" b="b"/>
            <a:pathLst>
              <a:path w="728980" h="730250">
                <a:moveTo>
                  <a:pt x="364235" y="0"/>
                </a:moveTo>
                <a:lnTo>
                  <a:pt x="314810" y="3332"/>
                </a:lnTo>
                <a:lnTo>
                  <a:pt x="267405" y="13040"/>
                </a:lnTo>
                <a:lnTo>
                  <a:pt x="222456" y="28688"/>
                </a:lnTo>
                <a:lnTo>
                  <a:pt x="180396" y="49840"/>
                </a:lnTo>
                <a:lnTo>
                  <a:pt x="141659" y="76062"/>
                </a:lnTo>
                <a:lnTo>
                  <a:pt x="106679" y="106918"/>
                </a:lnTo>
                <a:lnTo>
                  <a:pt x="75891" y="141972"/>
                </a:lnTo>
                <a:lnTo>
                  <a:pt x="49727" y="180791"/>
                </a:lnTo>
                <a:lnTo>
                  <a:pt x="28622" y="222938"/>
                </a:lnTo>
                <a:lnTo>
                  <a:pt x="13010" y="267978"/>
                </a:lnTo>
                <a:lnTo>
                  <a:pt x="3324" y="315477"/>
                </a:lnTo>
                <a:lnTo>
                  <a:pt x="0" y="364998"/>
                </a:lnTo>
                <a:lnTo>
                  <a:pt x="3324" y="414518"/>
                </a:lnTo>
                <a:lnTo>
                  <a:pt x="13010" y="462017"/>
                </a:lnTo>
                <a:lnTo>
                  <a:pt x="28622" y="507057"/>
                </a:lnTo>
                <a:lnTo>
                  <a:pt x="49727" y="549204"/>
                </a:lnTo>
                <a:lnTo>
                  <a:pt x="75891" y="588023"/>
                </a:lnTo>
                <a:lnTo>
                  <a:pt x="106680" y="623077"/>
                </a:lnTo>
                <a:lnTo>
                  <a:pt x="141659" y="653933"/>
                </a:lnTo>
                <a:lnTo>
                  <a:pt x="180396" y="680155"/>
                </a:lnTo>
                <a:lnTo>
                  <a:pt x="222456" y="701307"/>
                </a:lnTo>
                <a:lnTo>
                  <a:pt x="267405" y="716955"/>
                </a:lnTo>
                <a:lnTo>
                  <a:pt x="314810" y="726663"/>
                </a:lnTo>
                <a:lnTo>
                  <a:pt x="364235" y="729996"/>
                </a:lnTo>
                <a:lnTo>
                  <a:pt x="413661" y="726663"/>
                </a:lnTo>
                <a:lnTo>
                  <a:pt x="461066" y="716955"/>
                </a:lnTo>
                <a:lnTo>
                  <a:pt x="506015" y="701307"/>
                </a:lnTo>
                <a:lnTo>
                  <a:pt x="548075" y="680155"/>
                </a:lnTo>
                <a:lnTo>
                  <a:pt x="586812" y="653933"/>
                </a:lnTo>
                <a:lnTo>
                  <a:pt x="621791" y="623077"/>
                </a:lnTo>
                <a:lnTo>
                  <a:pt x="652580" y="588023"/>
                </a:lnTo>
                <a:lnTo>
                  <a:pt x="678744" y="549204"/>
                </a:lnTo>
                <a:lnTo>
                  <a:pt x="699849" y="507057"/>
                </a:lnTo>
                <a:lnTo>
                  <a:pt x="715461" y="462017"/>
                </a:lnTo>
                <a:lnTo>
                  <a:pt x="725147" y="414518"/>
                </a:lnTo>
                <a:lnTo>
                  <a:pt x="728472" y="364998"/>
                </a:lnTo>
                <a:lnTo>
                  <a:pt x="725147" y="315477"/>
                </a:lnTo>
                <a:lnTo>
                  <a:pt x="715461" y="267978"/>
                </a:lnTo>
                <a:lnTo>
                  <a:pt x="699849" y="222938"/>
                </a:lnTo>
                <a:lnTo>
                  <a:pt x="678744" y="180791"/>
                </a:lnTo>
                <a:lnTo>
                  <a:pt x="652580" y="141972"/>
                </a:lnTo>
                <a:lnTo>
                  <a:pt x="621791" y="106918"/>
                </a:lnTo>
                <a:lnTo>
                  <a:pt x="586812" y="76062"/>
                </a:lnTo>
                <a:lnTo>
                  <a:pt x="548075" y="49840"/>
                </a:lnTo>
                <a:lnTo>
                  <a:pt x="506015" y="28688"/>
                </a:lnTo>
                <a:lnTo>
                  <a:pt x="461066" y="13040"/>
                </a:lnTo>
                <a:lnTo>
                  <a:pt x="413661" y="3332"/>
                </a:lnTo>
                <a:lnTo>
                  <a:pt x="364235" y="0"/>
                </a:lnTo>
                <a:close/>
              </a:path>
            </a:pathLst>
          </a:custGeom>
          <a:solidFill>
            <a:srgbClr val="CCC1DA"/>
          </a:solidFill>
        </p:spPr>
        <p:txBody>
          <a:bodyPr wrap="square" lIns="0" tIns="0" rIns="0" bIns="0" rtlCol="0"/>
          <a:lstStyle/>
          <a:p>
            <a:endParaRPr/>
          </a:p>
        </p:txBody>
      </p:sp>
      <p:sp>
        <p:nvSpPr>
          <p:cNvPr id="12" name="object 12"/>
          <p:cNvSpPr/>
          <p:nvPr/>
        </p:nvSpPr>
        <p:spPr>
          <a:xfrm>
            <a:off x="1197102" y="2551938"/>
            <a:ext cx="728980" cy="730250"/>
          </a:xfrm>
          <a:custGeom>
            <a:avLst/>
            <a:gdLst/>
            <a:ahLst/>
            <a:cxnLst/>
            <a:rect l="l" t="t" r="r" b="b"/>
            <a:pathLst>
              <a:path w="728980" h="730250">
                <a:moveTo>
                  <a:pt x="0" y="364998"/>
                </a:moveTo>
                <a:lnTo>
                  <a:pt x="3324" y="315477"/>
                </a:lnTo>
                <a:lnTo>
                  <a:pt x="13010" y="267978"/>
                </a:lnTo>
                <a:lnTo>
                  <a:pt x="28622" y="222938"/>
                </a:lnTo>
                <a:lnTo>
                  <a:pt x="49727" y="180791"/>
                </a:lnTo>
                <a:lnTo>
                  <a:pt x="75891" y="141972"/>
                </a:lnTo>
                <a:lnTo>
                  <a:pt x="106679" y="106918"/>
                </a:lnTo>
                <a:lnTo>
                  <a:pt x="141659" y="76062"/>
                </a:lnTo>
                <a:lnTo>
                  <a:pt x="180396" y="49840"/>
                </a:lnTo>
                <a:lnTo>
                  <a:pt x="222456" y="28688"/>
                </a:lnTo>
                <a:lnTo>
                  <a:pt x="267405" y="13040"/>
                </a:lnTo>
                <a:lnTo>
                  <a:pt x="314810" y="3332"/>
                </a:lnTo>
                <a:lnTo>
                  <a:pt x="364235" y="0"/>
                </a:lnTo>
                <a:lnTo>
                  <a:pt x="413661" y="3332"/>
                </a:lnTo>
                <a:lnTo>
                  <a:pt x="461066" y="13040"/>
                </a:lnTo>
                <a:lnTo>
                  <a:pt x="506015" y="28688"/>
                </a:lnTo>
                <a:lnTo>
                  <a:pt x="548075" y="49840"/>
                </a:lnTo>
                <a:lnTo>
                  <a:pt x="586812" y="76062"/>
                </a:lnTo>
                <a:lnTo>
                  <a:pt x="621791" y="106918"/>
                </a:lnTo>
                <a:lnTo>
                  <a:pt x="652580" y="141972"/>
                </a:lnTo>
                <a:lnTo>
                  <a:pt x="678744" y="180791"/>
                </a:lnTo>
                <a:lnTo>
                  <a:pt x="699849" y="222938"/>
                </a:lnTo>
                <a:lnTo>
                  <a:pt x="715461" y="267978"/>
                </a:lnTo>
                <a:lnTo>
                  <a:pt x="725147" y="315477"/>
                </a:lnTo>
                <a:lnTo>
                  <a:pt x="728472" y="364998"/>
                </a:lnTo>
                <a:lnTo>
                  <a:pt x="725147" y="414518"/>
                </a:lnTo>
                <a:lnTo>
                  <a:pt x="715461" y="462017"/>
                </a:lnTo>
                <a:lnTo>
                  <a:pt x="699849" y="507057"/>
                </a:lnTo>
                <a:lnTo>
                  <a:pt x="678744" y="549204"/>
                </a:lnTo>
                <a:lnTo>
                  <a:pt x="652580" y="588023"/>
                </a:lnTo>
                <a:lnTo>
                  <a:pt x="621791" y="623077"/>
                </a:lnTo>
                <a:lnTo>
                  <a:pt x="586812" y="653933"/>
                </a:lnTo>
                <a:lnTo>
                  <a:pt x="548075" y="680155"/>
                </a:lnTo>
                <a:lnTo>
                  <a:pt x="506015" y="701307"/>
                </a:lnTo>
                <a:lnTo>
                  <a:pt x="461066" y="716955"/>
                </a:lnTo>
                <a:lnTo>
                  <a:pt x="413661" y="726663"/>
                </a:lnTo>
                <a:lnTo>
                  <a:pt x="364235" y="729996"/>
                </a:lnTo>
                <a:lnTo>
                  <a:pt x="314810" y="726663"/>
                </a:lnTo>
                <a:lnTo>
                  <a:pt x="267405" y="716955"/>
                </a:lnTo>
                <a:lnTo>
                  <a:pt x="222456" y="701307"/>
                </a:lnTo>
                <a:lnTo>
                  <a:pt x="180396" y="680155"/>
                </a:lnTo>
                <a:lnTo>
                  <a:pt x="141659" y="653933"/>
                </a:lnTo>
                <a:lnTo>
                  <a:pt x="106680" y="623077"/>
                </a:lnTo>
                <a:lnTo>
                  <a:pt x="75891" y="588023"/>
                </a:lnTo>
                <a:lnTo>
                  <a:pt x="49727" y="549204"/>
                </a:lnTo>
                <a:lnTo>
                  <a:pt x="28622" y="507057"/>
                </a:lnTo>
                <a:lnTo>
                  <a:pt x="13010" y="462017"/>
                </a:lnTo>
                <a:lnTo>
                  <a:pt x="3324" y="414518"/>
                </a:lnTo>
                <a:lnTo>
                  <a:pt x="0" y="364998"/>
                </a:lnTo>
                <a:close/>
              </a:path>
            </a:pathLst>
          </a:custGeom>
          <a:ln w="25908">
            <a:solidFill>
              <a:srgbClr val="5F497A"/>
            </a:solidFill>
          </a:ln>
        </p:spPr>
        <p:txBody>
          <a:bodyPr wrap="square" lIns="0" tIns="0" rIns="0" bIns="0" rtlCol="0"/>
          <a:lstStyle/>
          <a:p>
            <a:endParaRPr/>
          </a:p>
        </p:txBody>
      </p:sp>
      <p:sp>
        <p:nvSpPr>
          <p:cNvPr id="13" name="object 13"/>
          <p:cNvSpPr/>
          <p:nvPr/>
        </p:nvSpPr>
        <p:spPr>
          <a:xfrm>
            <a:off x="1561338" y="3498341"/>
            <a:ext cx="5168265" cy="730250"/>
          </a:xfrm>
          <a:custGeom>
            <a:avLst/>
            <a:gdLst/>
            <a:ahLst/>
            <a:cxnLst/>
            <a:rect l="l" t="t" r="r" b="b"/>
            <a:pathLst>
              <a:path w="5168265" h="730250">
                <a:moveTo>
                  <a:pt x="5167884" y="0"/>
                </a:moveTo>
                <a:lnTo>
                  <a:pt x="364998" y="0"/>
                </a:lnTo>
                <a:lnTo>
                  <a:pt x="0" y="364998"/>
                </a:lnTo>
                <a:lnTo>
                  <a:pt x="364998" y="729996"/>
                </a:lnTo>
                <a:lnTo>
                  <a:pt x="5167884" y="729996"/>
                </a:lnTo>
                <a:lnTo>
                  <a:pt x="5167884" y="0"/>
                </a:lnTo>
                <a:close/>
              </a:path>
            </a:pathLst>
          </a:custGeom>
          <a:solidFill>
            <a:srgbClr val="B3A1C6"/>
          </a:solidFill>
        </p:spPr>
        <p:txBody>
          <a:bodyPr wrap="square" lIns="0" tIns="0" rIns="0" bIns="0" rtlCol="0"/>
          <a:lstStyle/>
          <a:p>
            <a:endParaRPr/>
          </a:p>
        </p:txBody>
      </p:sp>
      <p:sp>
        <p:nvSpPr>
          <p:cNvPr id="14" name="object 14"/>
          <p:cNvSpPr/>
          <p:nvPr/>
        </p:nvSpPr>
        <p:spPr>
          <a:xfrm>
            <a:off x="1561338" y="3498341"/>
            <a:ext cx="5168265" cy="730250"/>
          </a:xfrm>
          <a:custGeom>
            <a:avLst/>
            <a:gdLst/>
            <a:ahLst/>
            <a:cxnLst/>
            <a:rect l="l" t="t" r="r" b="b"/>
            <a:pathLst>
              <a:path w="5168265" h="730250">
                <a:moveTo>
                  <a:pt x="5167884" y="729996"/>
                </a:moveTo>
                <a:lnTo>
                  <a:pt x="364998" y="729996"/>
                </a:lnTo>
                <a:lnTo>
                  <a:pt x="0" y="364998"/>
                </a:lnTo>
                <a:lnTo>
                  <a:pt x="364998" y="0"/>
                </a:lnTo>
                <a:lnTo>
                  <a:pt x="5167884" y="0"/>
                </a:lnTo>
                <a:lnTo>
                  <a:pt x="5167884" y="729996"/>
                </a:lnTo>
                <a:close/>
              </a:path>
            </a:pathLst>
          </a:custGeom>
          <a:ln w="25908">
            <a:solidFill>
              <a:srgbClr val="FFFFFF"/>
            </a:solidFill>
          </a:ln>
        </p:spPr>
        <p:txBody>
          <a:bodyPr wrap="square" lIns="0" tIns="0" rIns="0" bIns="0" rtlCol="0"/>
          <a:lstStyle/>
          <a:p>
            <a:endParaRPr/>
          </a:p>
        </p:txBody>
      </p:sp>
      <p:sp>
        <p:nvSpPr>
          <p:cNvPr id="15" name="object 15"/>
          <p:cNvSpPr txBox="1"/>
          <p:nvPr/>
        </p:nvSpPr>
        <p:spPr>
          <a:xfrm>
            <a:off x="2052320" y="3632072"/>
            <a:ext cx="3560445" cy="391160"/>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FFFFFF"/>
                </a:solidFill>
                <a:latin typeface="Arial"/>
                <a:cs typeface="Arial"/>
              </a:rPr>
              <a:t>if </a:t>
            </a:r>
            <a:r>
              <a:rPr sz="2400" spc="-45" dirty="0">
                <a:solidFill>
                  <a:srgbClr val="FFFFFF"/>
                </a:solidFill>
                <a:latin typeface="Arial"/>
                <a:cs typeface="Arial"/>
              </a:rPr>
              <a:t>our </a:t>
            </a:r>
            <a:r>
              <a:rPr sz="2400" spc="-150" dirty="0">
                <a:solidFill>
                  <a:srgbClr val="FFFFFF"/>
                </a:solidFill>
                <a:latin typeface="Arial"/>
                <a:cs typeface="Arial"/>
              </a:rPr>
              <a:t>customers </a:t>
            </a:r>
            <a:r>
              <a:rPr sz="2400" spc="-65" dirty="0">
                <a:solidFill>
                  <a:srgbClr val="FFFFFF"/>
                </a:solidFill>
                <a:latin typeface="Arial"/>
                <a:cs typeface="Arial"/>
              </a:rPr>
              <a:t>are</a:t>
            </a:r>
            <a:r>
              <a:rPr sz="2400" spc="-145" dirty="0">
                <a:solidFill>
                  <a:srgbClr val="FFFFFF"/>
                </a:solidFill>
                <a:latin typeface="Arial"/>
                <a:cs typeface="Arial"/>
              </a:rPr>
              <a:t> </a:t>
            </a:r>
            <a:r>
              <a:rPr sz="2400" spc="-110" dirty="0">
                <a:solidFill>
                  <a:srgbClr val="FFFFFF"/>
                </a:solidFill>
                <a:latin typeface="Arial"/>
                <a:cs typeface="Arial"/>
              </a:rPr>
              <a:t>satisfied</a:t>
            </a:r>
            <a:endParaRPr sz="2400">
              <a:latin typeface="Arial"/>
              <a:cs typeface="Arial"/>
            </a:endParaRPr>
          </a:p>
        </p:txBody>
      </p:sp>
      <p:sp>
        <p:nvSpPr>
          <p:cNvPr id="16" name="object 16"/>
          <p:cNvSpPr/>
          <p:nvPr/>
        </p:nvSpPr>
        <p:spPr>
          <a:xfrm>
            <a:off x="1197102" y="3498341"/>
            <a:ext cx="728980" cy="730250"/>
          </a:xfrm>
          <a:custGeom>
            <a:avLst/>
            <a:gdLst/>
            <a:ahLst/>
            <a:cxnLst/>
            <a:rect l="l" t="t" r="r" b="b"/>
            <a:pathLst>
              <a:path w="728980" h="730250">
                <a:moveTo>
                  <a:pt x="364235" y="0"/>
                </a:moveTo>
                <a:lnTo>
                  <a:pt x="314810" y="3332"/>
                </a:lnTo>
                <a:lnTo>
                  <a:pt x="267405" y="13040"/>
                </a:lnTo>
                <a:lnTo>
                  <a:pt x="222456" y="28688"/>
                </a:lnTo>
                <a:lnTo>
                  <a:pt x="180396" y="49840"/>
                </a:lnTo>
                <a:lnTo>
                  <a:pt x="141659" y="76062"/>
                </a:lnTo>
                <a:lnTo>
                  <a:pt x="106679" y="106918"/>
                </a:lnTo>
                <a:lnTo>
                  <a:pt x="75891" y="141972"/>
                </a:lnTo>
                <a:lnTo>
                  <a:pt x="49727" y="180791"/>
                </a:lnTo>
                <a:lnTo>
                  <a:pt x="28622" y="222938"/>
                </a:lnTo>
                <a:lnTo>
                  <a:pt x="13010" y="267978"/>
                </a:lnTo>
                <a:lnTo>
                  <a:pt x="3324" y="315477"/>
                </a:lnTo>
                <a:lnTo>
                  <a:pt x="0" y="364998"/>
                </a:lnTo>
                <a:lnTo>
                  <a:pt x="3324" y="414518"/>
                </a:lnTo>
                <a:lnTo>
                  <a:pt x="13010" y="462017"/>
                </a:lnTo>
                <a:lnTo>
                  <a:pt x="28622" y="507057"/>
                </a:lnTo>
                <a:lnTo>
                  <a:pt x="49727" y="549204"/>
                </a:lnTo>
                <a:lnTo>
                  <a:pt x="75891" y="588023"/>
                </a:lnTo>
                <a:lnTo>
                  <a:pt x="106680" y="623077"/>
                </a:lnTo>
                <a:lnTo>
                  <a:pt x="141659" y="653933"/>
                </a:lnTo>
                <a:lnTo>
                  <a:pt x="180396" y="680155"/>
                </a:lnTo>
                <a:lnTo>
                  <a:pt x="222456" y="701307"/>
                </a:lnTo>
                <a:lnTo>
                  <a:pt x="267405" y="716955"/>
                </a:lnTo>
                <a:lnTo>
                  <a:pt x="314810" y="726663"/>
                </a:lnTo>
                <a:lnTo>
                  <a:pt x="364235" y="729996"/>
                </a:lnTo>
                <a:lnTo>
                  <a:pt x="413661" y="726663"/>
                </a:lnTo>
                <a:lnTo>
                  <a:pt x="461066" y="716955"/>
                </a:lnTo>
                <a:lnTo>
                  <a:pt x="506015" y="701307"/>
                </a:lnTo>
                <a:lnTo>
                  <a:pt x="548075" y="680155"/>
                </a:lnTo>
                <a:lnTo>
                  <a:pt x="586812" y="653933"/>
                </a:lnTo>
                <a:lnTo>
                  <a:pt x="621791" y="623077"/>
                </a:lnTo>
                <a:lnTo>
                  <a:pt x="652580" y="588023"/>
                </a:lnTo>
                <a:lnTo>
                  <a:pt x="678744" y="549204"/>
                </a:lnTo>
                <a:lnTo>
                  <a:pt x="699849" y="507057"/>
                </a:lnTo>
                <a:lnTo>
                  <a:pt x="715461" y="462017"/>
                </a:lnTo>
                <a:lnTo>
                  <a:pt x="725147" y="414518"/>
                </a:lnTo>
                <a:lnTo>
                  <a:pt x="728472" y="364998"/>
                </a:lnTo>
                <a:lnTo>
                  <a:pt x="725147" y="315477"/>
                </a:lnTo>
                <a:lnTo>
                  <a:pt x="715461" y="267978"/>
                </a:lnTo>
                <a:lnTo>
                  <a:pt x="699849" y="222938"/>
                </a:lnTo>
                <a:lnTo>
                  <a:pt x="678744" y="180791"/>
                </a:lnTo>
                <a:lnTo>
                  <a:pt x="652580" y="141972"/>
                </a:lnTo>
                <a:lnTo>
                  <a:pt x="621791" y="106918"/>
                </a:lnTo>
                <a:lnTo>
                  <a:pt x="586812" y="76062"/>
                </a:lnTo>
                <a:lnTo>
                  <a:pt x="548075" y="49840"/>
                </a:lnTo>
                <a:lnTo>
                  <a:pt x="506015" y="28688"/>
                </a:lnTo>
                <a:lnTo>
                  <a:pt x="461066" y="13040"/>
                </a:lnTo>
                <a:lnTo>
                  <a:pt x="413661" y="3332"/>
                </a:lnTo>
                <a:lnTo>
                  <a:pt x="364235" y="0"/>
                </a:lnTo>
                <a:close/>
              </a:path>
            </a:pathLst>
          </a:custGeom>
          <a:solidFill>
            <a:srgbClr val="CCC1DA"/>
          </a:solidFill>
        </p:spPr>
        <p:txBody>
          <a:bodyPr wrap="square" lIns="0" tIns="0" rIns="0" bIns="0" rtlCol="0"/>
          <a:lstStyle/>
          <a:p>
            <a:endParaRPr/>
          </a:p>
        </p:txBody>
      </p:sp>
      <p:sp>
        <p:nvSpPr>
          <p:cNvPr id="17" name="object 17"/>
          <p:cNvSpPr/>
          <p:nvPr/>
        </p:nvSpPr>
        <p:spPr>
          <a:xfrm>
            <a:off x="1197102" y="3498341"/>
            <a:ext cx="728980" cy="730250"/>
          </a:xfrm>
          <a:custGeom>
            <a:avLst/>
            <a:gdLst/>
            <a:ahLst/>
            <a:cxnLst/>
            <a:rect l="l" t="t" r="r" b="b"/>
            <a:pathLst>
              <a:path w="728980" h="730250">
                <a:moveTo>
                  <a:pt x="0" y="364998"/>
                </a:moveTo>
                <a:lnTo>
                  <a:pt x="3324" y="315477"/>
                </a:lnTo>
                <a:lnTo>
                  <a:pt x="13010" y="267978"/>
                </a:lnTo>
                <a:lnTo>
                  <a:pt x="28622" y="222938"/>
                </a:lnTo>
                <a:lnTo>
                  <a:pt x="49727" y="180791"/>
                </a:lnTo>
                <a:lnTo>
                  <a:pt x="75891" y="141972"/>
                </a:lnTo>
                <a:lnTo>
                  <a:pt x="106679" y="106918"/>
                </a:lnTo>
                <a:lnTo>
                  <a:pt x="141659" y="76062"/>
                </a:lnTo>
                <a:lnTo>
                  <a:pt x="180396" y="49840"/>
                </a:lnTo>
                <a:lnTo>
                  <a:pt x="222456" y="28688"/>
                </a:lnTo>
                <a:lnTo>
                  <a:pt x="267405" y="13040"/>
                </a:lnTo>
                <a:lnTo>
                  <a:pt x="314810" y="3332"/>
                </a:lnTo>
                <a:lnTo>
                  <a:pt x="364235" y="0"/>
                </a:lnTo>
                <a:lnTo>
                  <a:pt x="413661" y="3332"/>
                </a:lnTo>
                <a:lnTo>
                  <a:pt x="461066" y="13040"/>
                </a:lnTo>
                <a:lnTo>
                  <a:pt x="506015" y="28688"/>
                </a:lnTo>
                <a:lnTo>
                  <a:pt x="548075" y="49840"/>
                </a:lnTo>
                <a:lnTo>
                  <a:pt x="586812" y="76062"/>
                </a:lnTo>
                <a:lnTo>
                  <a:pt x="621791" y="106918"/>
                </a:lnTo>
                <a:lnTo>
                  <a:pt x="652580" y="141972"/>
                </a:lnTo>
                <a:lnTo>
                  <a:pt x="678744" y="180791"/>
                </a:lnTo>
                <a:lnTo>
                  <a:pt x="699849" y="222938"/>
                </a:lnTo>
                <a:lnTo>
                  <a:pt x="715461" y="267978"/>
                </a:lnTo>
                <a:lnTo>
                  <a:pt x="725147" y="315477"/>
                </a:lnTo>
                <a:lnTo>
                  <a:pt x="728472" y="364998"/>
                </a:lnTo>
                <a:lnTo>
                  <a:pt x="725147" y="414518"/>
                </a:lnTo>
                <a:lnTo>
                  <a:pt x="715461" y="462017"/>
                </a:lnTo>
                <a:lnTo>
                  <a:pt x="699849" y="507057"/>
                </a:lnTo>
                <a:lnTo>
                  <a:pt x="678744" y="549204"/>
                </a:lnTo>
                <a:lnTo>
                  <a:pt x="652580" y="588023"/>
                </a:lnTo>
                <a:lnTo>
                  <a:pt x="621791" y="623077"/>
                </a:lnTo>
                <a:lnTo>
                  <a:pt x="586812" y="653933"/>
                </a:lnTo>
                <a:lnTo>
                  <a:pt x="548075" y="680155"/>
                </a:lnTo>
                <a:lnTo>
                  <a:pt x="506015" y="701307"/>
                </a:lnTo>
                <a:lnTo>
                  <a:pt x="461066" y="716955"/>
                </a:lnTo>
                <a:lnTo>
                  <a:pt x="413661" y="726663"/>
                </a:lnTo>
                <a:lnTo>
                  <a:pt x="364235" y="729996"/>
                </a:lnTo>
                <a:lnTo>
                  <a:pt x="314810" y="726663"/>
                </a:lnTo>
                <a:lnTo>
                  <a:pt x="267405" y="716955"/>
                </a:lnTo>
                <a:lnTo>
                  <a:pt x="222456" y="701307"/>
                </a:lnTo>
                <a:lnTo>
                  <a:pt x="180396" y="680155"/>
                </a:lnTo>
                <a:lnTo>
                  <a:pt x="141659" y="653933"/>
                </a:lnTo>
                <a:lnTo>
                  <a:pt x="106680" y="623077"/>
                </a:lnTo>
                <a:lnTo>
                  <a:pt x="75891" y="588023"/>
                </a:lnTo>
                <a:lnTo>
                  <a:pt x="49727" y="549204"/>
                </a:lnTo>
                <a:lnTo>
                  <a:pt x="28622" y="507057"/>
                </a:lnTo>
                <a:lnTo>
                  <a:pt x="13010" y="462017"/>
                </a:lnTo>
                <a:lnTo>
                  <a:pt x="3324" y="414518"/>
                </a:lnTo>
                <a:lnTo>
                  <a:pt x="0" y="364998"/>
                </a:lnTo>
                <a:close/>
              </a:path>
            </a:pathLst>
          </a:custGeom>
          <a:ln w="25908">
            <a:solidFill>
              <a:srgbClr val="5F497A"/>
            </a:solidFill>
          </a:ln>
        </p:spPr>
        <p:txBody>
          <a:bodyPr wrap="square" lIns="0" tIns="0" rIns="0" bIns="0" rtlCol="0"/>
          <a:lstStyle/>
          <a:p>
            <a:endParaRPr/>
          </a:p>
        </p:txBody>
      </p:sp>
      <p:sp>
        <p:nvSpPr>
          <p:cNvPr id="18" name="object 18"/>
          <p:cNvSpPr/>
          <p:nvPr/>
        </p:nvSpPr>
        <p:spPr>
          <a:xfrm>
            <a:off x="1561338" y="4446270"/>
            <a:ext cx="5168265" cy="730250"/>
          </a:xfrm>
          <a:custGeom>
            <a:avLst/>
            <a:gdLst/>
            <a:ahLst/>
            <a:cxnLst/>
            <a:rect l="l" t="t" r="r" b="b"/>
            <a:pathLst>
              <a:path w="5168265" h="730250">
                <a:moveTo>
                  <a:pt x="5167884" y="0"/>
                </a:moveTo>
                <a:lnTo>
                  <a:pt x="364998" y="0"/>
                </a:lnTo>
                <a:lnTo>
                  <a:pt x="0" y="364997"/>
                </a:lnTo>
                <a:lnTo>
                  <a:pt x="364998" y="729995"/>
                </a:lnTo>
                <a:lnTo>
                  <a:pt x="5167884" y="729995"/>
                </a:lnTo>
                <a:lnTo>
                  <a:pt x="5167884" y="0"/>
                </a:lnTo>
                <a:close/>
              </a:path>
            </a:pathLst>
          </a:custGeom>
          <a:solidFill>
            <a:srgbClr val="B3A1C6"/>
          </a:solidFill>
        </p:spPr>
        <p:txBody>
          <a:bodyPr wrap="square" lIns="0" tIns="0" rIns="0" bIns="0" rtlCol="0"/>
          <a:lstStyle/>
          <a:p>
            <a:endParaRPr/>
          </a:p>
        </p:txBody>
      </p:sp>
      <p:sp>
        <p:nvSpPr>
          <p:cNvPr id="19" name="object 19"/>
          <p:cNvSpPr/>
          <p:nvPr/>
        </p:nvSpPr>
        <p:spPr>
          <a:xfrm>
            <a:off x="1561338" y="4446270"/>
            <a:ext cx="5168265" cy="730250"/>
          </a:xfrm>
          <a:custGeom>
            <a:avLst/>
            <a:gdLst/>
            <a:ahLst/>
            <a:cxnLst/>
            <a:rect l="l" t="t" r="r" b="b"/>
            <a:pathLst>
              <a:path w="5168265" h="730250">
                <a:moveTo>
                  <a:pt x="5167884" y="729995"/>
                </a:moveTo>
                <a:lnTo>
                  <a:pt x="364998" y="729995"/>
                </a:lnTo>
                <a:lnTo>
                  <a:pt x="0" y="364997"/>
                </a:lnTo>
                <a:lnTo>
                  <a:pt x="364998" y="0"/>
                </a:lnTo>
                <a:lnTo>
                  <a:pt x="5167884" y="0"/>
                </a:lnTo>
                <a:lnTo>
                  <a:pt x="5167884" y="729995"/>
                </a:lnTo>
                <a:close/>
              </a:path>
            </a:pathLst>
          </a:custGeom>
          <a:ln w="25908">
            <a:solidFill>
              <a:srgbClr val="FFFFFF"/>
            </a:solidFill>
          </a:ln>
        </p:spPr>
        <p:txBody>
          <a:bodyPr wrap="square" lIns="0" tIns="0" rIns="0" bIns="0" rtlCol="0"/>
          <a:lstStyle/>
          <a:p>
            <a:endParaRPr/>
          </a:p>
        </p:txBody>
      </p:sp>
      <p:sp>
        <p:nvSpPr>
          <p:cNvPr id="20" name="object 20"/>
          <p:cNvSpPr txBox="1"/>
          <p:nvPr/>
        </p:nvSpPr>
        <p:spPr>
          <a:xfrm>
            <a:off x="2052320" y="4415408"/>
            <a:ext cx="3904615" cy="706755"/>
          </a:xfrm>
          <a:prstGeom prst="rect">
            <a:avLst/>
          </a:prstGeom>
        </p:spPr>
        <p:txBody>
          <a:bodyPr vert="horz" wrap="square" lIns="0" tIns="65405" rIns="0" bIns="0" rtlCol="0">
            <a:spAutoFit/>
          </a:bodyPr>
          <a:lstStyle/>
          <a:p>
            <a:pPr marL="12700" marR="5080">
              <a:lnSpc>
                <a:spcPts val="2480"/>
              </a:lnSpc>
              <a:spcBef>
                <a:spcPts val="515"/>
              </a:spcBef>
            </a:pPr>
            <a:r>
              <a:rPr sz="2400" spc="10" dirty="0">
                <a:solidFill>
                  <a:srgbClr val="FFFFFF"/>
                </a:solidFill>
                <a:latin typeface="Arial"/>
                <a:cs typeface="Arial"/>
              </a:rPr>
              <a:t>if </a:t>
            </a:r>
            <a:r>
              <a:rPr sz="2400" spc="-45" dirty="0">
                <a:solidFill>
                  <a:srgbClr val="FFFFFF"/>
                </a:solidFill>
                <a:latin typeface="Arial"/>
                <a:cs typeface="Arial"/>
              </a:rPr>
              <a:t>our </a:t>
            </a:r>
            <a:r>
              <a:rPr sz="2400" spc="-240" dirty="0">
                <a:solidFill>
                  <a:srgbClr val="FFFFFF"/>
                </a:solidFill>
                <a:latin typeface="Arial"/>
                <a:cs typeface="Arial"/>
              </a:rPr>
              <a:t>processes </a:t>
            </a:r>
            <a:r>
              <a:rPr sz="2400" spc="-65" dirty="0">
                <a:solidFill>
                  <a:srgbClr val="FFFFFF"/>
                </a:solidFill>
                <a:latin typeface="Arial"/>
                <a:cs typeface="Arial"/>
              </a:rPr>
              <a:t>are </a:t>
            </a:r>
            <a:r>
              <a:rPr sz="2400" spc="-45" dirty="0">
                <a:solidFill>
                  <a:srgbClr val="FFFFFF"/>
                </a:solidFill>
                <a:latin typeface="Arial"/>
                <a:cs typeface="Arial"/>
              </a:rPr>
              <a:t>in </a:t>
            </a:r>
            <a:r>
              <a:rPr sz="2400" spc="-75" dirty="0">
                <a:solidFill>
                  <a:srgbClr val="FFFFFF"/>
                </a:solidFill>
                <a:latin typeface="Arial"/>
                <a:cs typeface="Arial"/>
              </a:rPr>
              <a:t>statistical  </a:t>
            </a:r>
            <a:r>
              <a:rPr sz="2400" spc="-60" dirty="0">
                <a:solidFill>
                  <a:srgbClr val="FFFFFF"/>
                </a:solidFill>
                <a:latin typeface="Arial"/>
                <a:cs typeface="Arial"/>
              </a:rPr>
              <a:t>control</a:t>
            </a:r>
            <a:endParaRPr sz="2400">
              <a:latin typeface="Arial"/>
              <a:cs typeface="Arial"/>
            </a:endParaRPr>
          </a:p>
        </p:txBody>
      </p:sp>
      <p:sp>
        <p:nvSpPr>
          <p:cNvPr id="21" name="object 21"/>
          <p:cNvSpPr/>
          <p:nvPr/>
        </p:nvSpPr>
        <p:spPr>
          <a:xfrm>
            <a:off x="1197102" y="4446270"/>
            <a:ext cx="728980" cy="730250"/>
          </a:xfrm>
          <a:custGeom>
            <a:avLst/>
            <a:gdLst/>
            <a:ahLst/>
            <a:cxnLst/>
            <a:rect l="l" t="t" r="r" b="b"/>
            <a:pathLst>
              <a:path w="728980" h="730250">
                <a:moveTo>
                  <a:pt x="364235" y="0"/>
                </a:moveTo>
                <a:lnTo>
                  <a:pt x="314810" y="3332"/>
                </a:lnTo>
                <a:lnTo>
                  <a:pt x="267405" y="13040"/>
                </a:lnTo>
                <a:lnTo>
                  <a:pt x="222456" y="28688"/>
                </a:lnTo>
                <a:lnTo>
                  <a:pt x="180396" y="49840"/>
                </a:lnTo>
                <a:lnTo>
                  <a:pt x="141659" y="76062"/>
                </a:lnTo>
                <a:lnTo>
                  <a:pt x="106679" y="106918"/>
                </a:lnTo>
                <a:lnTo>
                  <a:pt x="75891" y="141972"/>
                </a:lnTo>
                <a:lnTo>
                  <a:pt x="49727" y="180791"/>
                </a:lnTo>
                <a:lnTo>
                  <a:pt x="28622" y="222938"/>
                </a:lnTo>
                <a:lnTo>
                  <a:pt x="13010" y="267978"/>
                </a:lnTo>
                <a:lnTo>
                  <a:pt x="3324" y="315477"/>
                </a:lnTo>
                <a:lnTo>
                  <a:pt x="0" y="364997"/>
                </a:lnTo>
                <a:lnTo>
                  <a:pt x="3324" y="414518"/>
                </a:lnTo>
                <a:lnTo>
                  <a:pt x="13010" y="462017"/>
                </a:lnTo>
                <a:lnTo>
                  <a:pt x="28622" y="507057"/>
                </a:lnTo>
                <a:lnTo>
                  <a:pt x="49727" y="549204"/>
                </a:lnTo>
                <a:lnTo>
                  <a:pt x="75891" y="588023"/>
                </a:lnTo>
                <a:lnTo>
                  <a:pt x="106680" y="623077"/>
                </a:lnTo>
                <a:lnTo>
                  <a:pt x="141659" y="653933"/>
                </a:lnTo>
                <a:lnTo>
                  <a:pt x="180396" y="680155"/>
                </a:lnTo>
                <a:lnTo>
                  <a:pt x="222456" y="701307"/>
                </a:lnTo>
                <a:lnTo>
                  <a:pt x="267405" y="716955"/>
                </a:lnTo>
                <a:lnTo>
                  <a:pt x="314810" y="726663"/>
                </a:lnTo>
                <a:lnTo>
                  <a:pt x="364235" y="729995"/>
                </a:lnTo>
                <a:lnTo>
                  <a:pt x="413661" y="726663"/>
                </a:lnTo>
                <a:lnTo>
                  <a:pt x="461066" y="716955"/>
                </a:lnTo>
                <a:lnTo>
                  <a:pt x="506015" y="701307"/>
                </a:lnTo>
                <a:lnTo>
                  <a:pt x="548075" y="680155"/>
                </a:lnTo>
                <a:lnTo>
                  <a:pt x="586812" y="653933"/>
                </a:lnTo>
                <a:lnTo>
                  <a:pt x="621791" y="623077"/>
                </a:lnTo>
                <a:lnTo>
                  <a:pt x="652580" y="588023"/>
                </a:lnTo>
                <a:lnTo>
                  <a:pt x="678744" y="549204"/>
                </a:lnTo>
                <a:lnTo>
                  <a:pt x="699849" y="507057"/>
                </a:lnTo>
                <a:lnTo>
                  <a:pt x="715461" y="462017"/>
                </a:lnTo>
                <a:lnTo>
                  <a:pt x="725147" y="414518"/>
                </a:lnTo>
                <a:lnTo>
                  <a:pt x="728472" y="364997"/>
                </a:lnTo>
                <a:lnTo>
                  <a:pt x="725147" y="315477"/>
                </a:lnTo>
                <a:lnTo>
                  <a:pt x="715461" y="267978"/>
                </a:lnTo>
                <a:lnTo>
                  <a:pt x="699849" y="222938"/>
                </a:lnTo>
                <a:lnTo>
                  <a:pt x="678744" y="180791"/>
                </a:lnTo>
                <a:lnTo>
                  <a:pt x="652580" y="141972"/>
                </a:lnTo>
                <a:lnTo>
                  <a:pt x="621791" y="106918"/>
                </a:lnTo>
                <a:lnTo>
                  <a:pt x="586812" y="76062"/>
                </a:lnTo>
                <a:lnTo>
                  <a:pt x="548075" y="49840"/>
                </a:lnTo>
                <a:lnTo>
                  <a:pt x="506015" y="28688"/>
                </a:lnTo>
                <a:lnTo>
                  <a:pt x="461066" y="13040"/>
                </a:lnTo>
                <a:lnTo>
                  <a:pt x="413661" y="3332"/>
                </a:lnTo>
                <a:lnTo>
                  <a:pt x="364235" y="0"/>
                </a:lnTo>
                <a:close/>
              </a:path>
            </a:pathLst>
          </a:custGeom>
          <a:solidFill>
            <a:srgbClr val="CCC1DA"/>
          </a:solidFill>
        </p:spPr>
        <p:txBody>
          <a:bodyPr wrap="square" lIns="0" tIns="0" rIns="0" bIns="0" rtlCol="0"/>
          <a:lstStyle/>
          <a:p>
            <a:endParaRPr/>
          </a:p>
        </p:txBody>
      </p:sp>
      <p:sp>
        <p:nvSpPr>
          <p:cNvPr id="22" name="object 22"/>
          <p:cNvSpPr/>
          <p:nvPr/>
        </p:nvSpPr>
        <p:spPr>
          <a:xfrm>
            <a:off x="1197102" y="4446270"/>
            <a:ext cx="728980" cy="730250"/>
          </a:xfrm>
          <a:custGeom>
            <a:avLst/>
            <a:gdLst/>
            <a:ahLst/>
            <a:cxnLst/>
            <a:rect l="l" t="t" r="r" b="b"/>
            <a:pathLst>
              <a:path w="728980" h="730250">
                <a:moveTo>
                  <a:pt x="0" y="364997"/>
                </a:moveTo>
                <a:lnTo>
                  <a:pt x="3324" y="315477"/>
                </a:lnTo>
                <a:lnTo>
                  <a:pt x="13010" y="267978"/>
                </a:lnTo>
                <a:lnTo>
                  <a:pt x="28622" y="222938"/>
                </a:lnTo>
                <a:lnTo>
                  <a:pt x="49727" y="180791"/>
                </a:lnTo>
                <a:lnTo>
                  <a:pt x="75891" y="141972"/>
                </a:lnTo>
                <a:lnTo>
                  <a:pt x="106679" y="106918"/>
                </a:lnTo>
                <a:lnTo>
                  <a:pt x="141659" y="76062"/>
                </a:lnTo>
                <a:lnTo>
                  <a:pt x="180396" y="49840"/>
                </a:lnTo>
                <a:lnTo>
                  <a:pt x="222456" y="28688"/>
                </a:lnTo>
                <a:lnTo>
                  <a:pt x="267405" y="13040"/>
                </a:lnTo>
                <a:lnTo>
                  <a:pt x="314810" y="3332"/>
                </a:lnTo>
                <a:lnTo>
                  <a:pt x="364235" y="0"/>
                </a:lnTo>
                <a:lnTo>
                  <a:pt x="413661" y="3332"/>
                </a:lnTo>
                <a:lnTo>
                  <a:pt x="461066" y="13040"/>
                </a:lnTo>
                <a:lnTo>
                  <a:pt x="506015" y="28688"/>
                </a:lnTo>
                <a:lnTo>
                  <a:pt x="548075" y="49840"/>
                </a:lnTo>
                <a:lnTo>
                  <a:pt x="586812" y="76062"/>
                </a:lnTo>
                <a:lnTo>
                  <a:pt x="621791" y="106918"/>
                </a:lnTo>
                <a:lnTo>
                  <a:pt x="652580" y="141972"/>
                </a:lnTo>
                <a:lnTo>
                  <a:pt x="678744" y="180791"/>
                </a:lnTo>
                <a:lnTo>
                  <a:pt x="699849" y="222938"/>
                </a:lnTo>
                <a:lnTo>
                  <a:pt x="715461" y="267978"/>
                </a:lnTo>
                <a:lnTo>
                  <a:pt x="725147" y="315477"/>
                </a:lnTo>
                <a:lnTo>
                  <a:pt x="728472" y="364997"/>
                </a:lnTo>
                <a:lnTo>
                  <a:pt x="725147" y="414518"/>
                </a:lnTo>
                <a:lnTo>
                  <a:pt x="715461" y="462017"/>
                </a:lnTo>
                <a:lnTo>
                  <a:pt x="699849" y="507057"/>
                </a:lnTo>
                <a:lnTo>
                  <a:pt x="678744" y="549204"/>
                </a:lnTo>
                <a:lnTo>
                  <a:pt x="652580" y="588023"/>
                </a:lnTo>
                <a:lnTo>
                  <a:pt x="621791" y="623077"/>
                </a:lnTo>
                <a:lnTo>
                  <a:pt x="586812" y="653933"/>
                </a:lnTo>
                <a:lnTo>
                  <a:pt x="548075" y="680155"/>
                </a:lnTo>
                <a:lnTo>
                  <a:pt x="506015" y="701307"/>
                </a:lnTo>
                <a:lnTo>
                  <a:pt x="461066" y="716955"/>
                </a:lnTo>
                <a:lnTo>
                  <a:pt x="413661" y="726663"/>
                </a:lnTo>
                <a:lnTo>
                  <a:pt x="364235" y="729995"/>
                </a:lnTo>
                <a:lnTo>
                  <a:pt x="314810" y="726663"/>
                </a:lnTo>
                <a:lnTo>
                  <a:pt x="267405" y="716955"/>
                </a:lnTo>
                <a:lnTo>
                  <a:pt x="222456" y="701307"/>
                </a:lnTo>
                <a:lnTo>
                  <a:pt x="180396" y="680155"/>
                </a:lnTo>
                <a:lnTo>
                  <a:pt x="141659" y="653933"/>
                </a:lnTo>
                <a:lnTo>
                  <a:pt x="106680" y="623077"/>
                </a:lnTo>
                <a:lnTo>
                  <a:pt x="75891" y="588023"/>
                </a:lnTo>
                <a:lnTo>
                  <a:pt x="49727" y="549204"/>
                </a:lnTo>
                <a:lnTo>
                  <a:pt x="28622" y="507057"/>
                </a:lnTo>
                <a:lnTo>
                  <a:pt x="13010" y="462017"/>
                </a:lnTo>
                <a:lnTo>
                  <a:pt x="3324" y="414518"/>
                </a:lnTo>
                <a:lnTo>
                  <a:pt x="0" y="364997"/>
                </a:lnTo>
                <a:close/>
              </a:path>
            </a:pathLst>
          </a:custGeom>
          <a:ln w="25908">
            <a:solidFill>
              <a:srgbClr val="5F497A"/>
            </a:solidFill>
          </a:ln>
        </p:spPr>
        <p:txBody>
          <a:bodyPr wrap="square" lIns="0" tIns="0" rIns="0" bIns="0" rtlCol="0"/>
          <a:lstStyle/>
          <a:p>
            <a:endParaRPr/>
          </a:p>
        </p:txBody>
      </p:sp>
      <p:sp>
        <p:nvSpPr>
          <p:cNvPr id="23" name="object 23"/>
          <p:cNvSpPr/>
          <p:nvPr/>
        </p:nvSpPr>
        <p:spPr>
          <a:xfrm>
            <a:off x="1561338" y="5394197"/>
            <a:ext cx="5168265" cy="730250"/>
          </a:xfrm>
          <a:custGeom>
            <a:avLst/>
            <a:gdLst/>
            <a:ahLst/>
            <a:cxnLst/>
            <a:rect l="l" t="t" r="r" b="b"/>
            <a:pathLst>
              <a:path w="5168265" h="730250">
                <a:moveTo>
                  <a:pt x="5167884" y="0"/>
                </a:moveTo>
                <a:lnTo>
                  <a:pt x="364998" y="0"/>
                </a:lnTo>
                <a:lnTo>
                  <a:pt x="0" y="364997"/>
                </a:lnTo>
                <a:lnTo>
                  <a:pt x="364998" y="729995"/>
                </a:lnTo>
                <a:lnTo>
                  <a:pt x="5167884" y="729995"/>
                </a:lnTo>
                <a:lnTo>
                  <a:pt x="5167884" y="0"/>
                </a:lnTo>
                <a:close/>
              </a:path>
            </a:pathLst>
          </a:custGeom>
          <a:solidFill>
            <a:srgbClr val="B3A1C6"/>
          </a:solidFill>
        </p:spPr>
        <p:txBody>
          <a:bodyPr wrap="square" lIns="0" tIns="0" rIns="0" bIns="0" rtlCol="0"/>
          <a:lstStyle/>
          <a:p>
            <a:endParaRPr/>
          </a:p>
        </p:txBody>
      </p:sp>
      <p:sp>
        <p:nvSpPr>
          <p:cNvPr id="24" name="object 24"/>
          <p:cNvSpPr/>
          <p:nvPr/>
        </p:nvSpPr>
        <p:spPr>
          <a:xfrm>
            <a:off x="1561338" y="5394197"/>
            <a:ext cx="5168265" cy="730250"/>
          </a:xfrm>
          <a:custGeom>
            <a:avLst/>
            <a:gdLst/>
            <a:ahLst/>
            <a:cxnLst/>
            <a:rect l="l" t="t" r="r" b="b"/>
            <a:pathLst>
              <a:path w="5168265" h="730250">
                <a:moveTo>
                  <a:pt x="5167884" y="729995"/>
                </a:moveTo>
                <a:lnTo>
                  <a:pt x="364998" y="729995"/>
                </a:lnTo>
                <a:lnTo>
                  <a:pt x="0" y="364997"/>
                </a:lnTo>
                <a:lnTo>
                  <a:pt x="364998" y="0"/>
                </a:lnTo>
                <a:lnTo>
                  <a:pt x="5167884" y="0"/>
                </a:lnTo>
                <a:lnTo>
                  <a:pt x="5167884" y="729995"/>
                </a:lnTo>
                <a:close/>
              </a:path>
            </a:pathLst>
          </a:custGeom>
          <a:ln w="25908">
            <a:solidFill>
              <a:srgbClr val="FFFFFF"/>
            </a:solidFill>
          </a:ln>
        </p:spPr>
        <p:txBody>
          <a:bodyPr wrap="square" lIns="0" tIns="0" rIns="0" bIns="0" rtlCol="0"/>
          <a:lstStyle/>
          <a:p>
            <a:endParaRPr/>
          </a:p>
        </p:txBody>
      </p:sp>
      <p:sp>
        <p:nvSpPr>
          <p:cNvPr id="25" name="object 25"/>
          <p:cNvSpPr txBox="1"/>
          <p:nvPr/>
        </p:nvSpPr>
        <p:spPr>
          <a:xfrm>
            <a:off x="2052320" y="5363057"/>
            <a:ext cx="3988435" cy="706755"/>
          </a:xfrm>
          <a:prstGeom prst="rect">
            <a:avLst/>
          </a:prstGeom>
        </p:spPr>
        <p:txBody>
          <a:bodyPr vert="horz" wrap="square" lIns="0" tIns="65405" rIns="0" bIns="0" rtlCol="0">
            <a:spAutoFit/>
          </a:bodyPr>
          <a:lstStyle/>
          <a:p>
            <a:pPr marL="12700" marR="5080">
              <a:lnSpc>
                <a:spcPts val="2480"/>
              </a:lnSpc>
              <a:spcBef>
                <a:spcPts val="515"/>
              </a:spcBef>
            </a:pPr>
            <a:r>
              <a:rPr sz="2400" spc="10" dirty="0">
                <a:solidFill>
                  <a:srgbClr val="FFFFFF"/>
                </a:solidFill>
                <a:latin typeface="Arial"/>
                <a:cs typeface="Arial"/>
              </a:rPr>
              <a:t>if </a:t>
            </a:r>
            <a:r>
              <a:rPr sz="2400" spc="-30" dirty="0">
                <a:solidFill>
                  <a:srgbClr val="FFFFFF"/>
                </a:solidFill>
                <a:latin typeface="Arial"/>
                <a:cs typeface="Arial"/>
              </a:rPr>
              <a:t>and </a:t>
            </a:r>
            <a:r>
              <a:rPr sz="2400" spc="-90" dirty="0">
                <a:solidFill>
                  <a:srgbClr val="FFFFFF"/>
                </a:solidFill>
                <a:latin typeface="Arial"/>
                <a:cs typeface="Arial"/>
              </a:rPr>
              <a:t>where </a:t>
            </a:r>
            <a:r>
              <a:rPr sz="2400" spc="-75" dirty="0">
                <a:solidFill>
                  <a:srgbClr val="FFFFFF"/>
                </a:solidFill>
                <a:latin typeface="Arial"/>
                <a:cs typeface="Arial"/>
              </a:rPr>
              <a:t>improvements</a:t>
            </a:r>
            <a:r>
              <a:rPr sz="2400" spc="-185" dirty="0">
                <a:solidFill>
                  <a:srgbClr val="FFFFFF"/>
                </a:solidFill>
                <a:latin typeface="Arial"/>
                <a:cs typeface="Arial"/>
              </a:rPr>
              <a:t> </a:t>
            </a:r>
            <a:r>
              <a:rPr sz="2400" spc="-65" dirty="0">
                <a:solidFill>
                  <a:srgbClr val="FFFFFF"/>
                </a:solidFill>
                <a:latin typeface="Arial"/>
                <a:cs typeface="Arial"/>
              </a:rPr>
              <a:t>are  </a:t>
            </a:r>
            <a:r>
              <a:rPr sz="2400" spc="-190" dirty="0">
                <a:solidFill>
                  <a:srgbClr val="FFFFFF"/>
                </a:solidFill>
                <a:latin typeface="Arial"/>
                <a:cs typeface="Arial"/>
              </a:rPr>
              <a:t>necessary.</a:t>
            </a:r>
            <a:endParaRPr sz="2400">
              <a:latin typeface="Arial"/>
              <a:cs typeface="Arial"/>
            </a:endParaRPr>
          </a:p>
        </p:txBody>
      </p:sp>
      <p:sp>
        <p:nvSpPr>
          <p:cNvPr id="26" name="object 26"/>
          <p:cNvSpPr/>
          <p:nvPr/>
        </p:nvSpPr>
        <p:spPr>
          <a:xfrm>
            <a:off x="1197102" y="5394197"/>
            <a:ext cx="728980" cy="730250"/>
          </a:xfrm>
          <a:custGeom>
            <a:avLst/>
            <a:gdLst/>
            <a:ahLst/>
            <a:cxnLst/>
            <a:rect l="l" t="t" r="r" b="b"/>
            <a:pathLst>
              <a:path w="728980" h="730250">
                <a:moveTo>
                  <a:pt x="364235" y="0"/>
                </a:moveTo>
                <a:lnTo>
                  <a:pt x="314810" y="3332"/>
                </a:lnTo>
                <a:lnTo>
                  <a:pt x="267405" y="13040"/>
                </a:lnTo>
                <a:lnTo>
                  <a:pt x="222456" y="28688"/>
                </a:lnTo>
                <a:lnTo>
                  <a:pt x="180396" y="49840"/>
                </a:lnTo>
                <a:lnTo>
                  <a:pt x="141659" y="76062"/>
                </a:lnTo>
                <a:lnTo>
                  <a:pt x="106679" y="106918"/>
                </a:lnTo>
                <a:lnTo>
                  <a:pt x="75891" y="141972"/>
                </a:lnTo>
                <a:lnTo>
                  <a:pt x="49727" y="180791"/>
                </a:lnTo>
                <a:lnTo>
                  <a:pt x="28622" y="222938"/>
                </a:lnTo>
                <a:lnTo>
                  <a:pt x="13010" y="267978"/>
                </a:lnTo>
                <a:lnTo>
                  <a:pt x="3324" y="315477"/>
                </a:lnTo>
                <a:lnTo>
                  <a:pt x="0" y="364997"/>
                </a:lnTo>
                <a:lnTo>
                  <a:pt x="3324" y="414526"/>
                </a:lnTo>
                <a:lnTo>
                  <a:pt x="13010" y="462030"/>
                </a:lnTo>
                <a:lnTo>
                  <a:pt x="28622" y="507073"/>
                </a:lnTo>
                <a:lnTo>
                  <a:pt x="49727" y="549221"/>
                </a:lnTo>
                <a:lnTo>
                  <a:pt x="75891" y="588039"/>
                </a:lnTo>
                <a:lnTo>
                  <a:pt x="106680" y="623092"/>
                </a:lnTo>
                <a:lnTo>
                  <a:pt x="141659" y="653945"/>
                </a:lnTo>
                <a:lnTo>
                  <a:pt x="180396" y="680164"/>
                </a:lnTo>
                <a:lnTo>
                  <a:pt x="222456" y="701313"/>
                </a:lnTo>
                <a:lnTo>
                  <a:pt x="267405" y="716958"/>
                </a:lnTo>
                <a:lnTo>
                  <a:pt x="314810" y="726664"/>
                </a:lnTo>
                <a:lnTo>
                  <a:pt x="364235" y="729995"/>
                </a:lnTo>
                <a:lnTo>
                  <a:pt x="413661" y="726664"/>
                </a:lnTo>
                <a:lnTo>
                  <a:pt x="461066" y="716958"/>
                </a:lnTo>
                <a:lnTo>
                  <a:pt x="506015" y="701313"/>
                </a:lnTo>
                <a:lnTo>
                  <a:pt x="548075" y="680164"/>
                </a:lnTo>
                <a:lnTo>
                  <a:pt x="586812" y="653945"/>
                </a:lnTo>
                <a:lnTo>
                  <a:pt x="621791" y="623092"/>
                </a:lnTo>
                <a:lnTo>
                  <a:pt x="652580" y="588039"/>
                </a:lnTo>
                <a:lnTo>
                  <a:pt x="678744" y="549221"/>
                </a:lnTo>
                <a:lnTo>
                  <a:pt x="699849" y="507073"/>
                </a:lnTo>
                <a:lnTo>
                  <a:pt x="715461" y="462030"/>
                </a:lnTo>
                <a:lnTo>
                  <a:pt x="725147" y="414526"/>
                </a:lnTo>
                <a:lnTo>
                  <a:pt x="728472" y="364997"/>
                </a:lnTo>
                <a:lnTo>
                  <a:pt x="725147" y="315477"/>
                </a:lnTo>
                <a:lnTo>
                  <a:pt x="715461" y="267978"/>
                </a:lnTo>
                <a:lnTo>
                  <a:pt x="699849" y="222938"/>
                </a:lnTo>
                <a:lnTo>
                  <a:pt x="678744" y="180791"/>
                </a:lnTo>
                <a:lnTo>
                  <a:pt x="652580" y="141972"/>
                </a:lnTo>
                <a:lnTo>
                  <a:pt x="621791" y="106918"/>
                </a:lnTo>
                <a:lnTo>
                  <a:pt x="586812" y="76062"/>
                </a:lnTo>
                <a:lnTo>
                  <a:pt x="548075" y="49840"/>
                </a:lnTo>
                <a:lnTo>
                  <a:pt x="506015" y="28688"/>
                </a:lnTo>
                <a:lnTo>
                  <a:pt x="461066" y="13040"/>
                </a:lnTo>
                <a:lnTo>
                  <a:pt x="413661" y="3332"/>
                </a:lnTo>
                <a:lnTo>
                  <a:pt x="364235" y="0"/>
                </a:lnTo>
                <a:close/>
              </a:path>
            </a:pathLst>
          </a:custGeom>
          <a:solidFill>
            <a:srgbClr val="CCC1DA"/>
          </a:solidFill>
        </p:spPr>
        <p:txBody>
          <a:bodyPr wrap="square" lIns="0" tIns="0" rIns="0" bIns="0" rtlCol="0"/>
          <a:lstStyle/>
          <a:p>
            <a:endParaRPr/>
          </a:p>
        </p:txBody>
      </p:sp>
      <p:sp>
        <p:nvSpPr>
          <p:cNvPr id="27" name="object 27"/>
          <p:cNvSpPr/>
          <p:nvPr/>
        </p:nvSpPr>
        <p:spPr>
          <a:xfrm>
            <a:off x="1197102" y="5394197"/>
            <a:ext cx="728980" cy="730250"/>
          </a:xfrm>
          <a:custGeom>
            <a:avLst/>
            <a:gdLst/>
            <a:ahLst/>
            <a:cxnLst/>
            <a:rect l="l" t="t" r="r" b="b"/>
            <a:pathLst>
              <a:path w="728980" h="730250">
                <a:moveTo>
                  <a:pt x="0" y="364997"/>
                </a:moveTo>
                <a:lnTo>
                  <a:pt x="3324" y="315477"/>
                </a:lnTo>
                <a:lnTo>
                  <a:pt x="13010" y="267978"/>
                </a:lnTo>
                <a:lnTo>
                  <a:pt x="28622" y="222938"/>
                </a:lnTo>
                <a:lnTo>
                  <a:pt x="49727" y="180791"/>
                </a:lnTo>
                <a:lnTo>
                  <a:pt x="75891" y="141972"/>
                </a:lnTo>
                <a:lnTo>
                  <a:pt x="106679" y="106918"/>
                </a:lnTo>
                <a:lnTo>
                  <a:pt x="141659" y="76062"/>
                </a:lnTo>
                <a:lnTo>
                  <a:pt x="180396" y="49840"/>
                </a:lnTo>
                <a:lnTo>
                  <a:pt x="222456" y="28688"/>
                </a:lnTo>
                <a:lnTo>
                  <a:pt x="267405" y="13040"/>
                </a:lnTo>
                <a:lnTo>
                  <a:pt x="314810" y="3332"/>
                </a:lnTo>
                <a:lnTo>
                  <a:pt x="364235" y="0"/>
                </a:lnTo>
                <a:lnTo>
                  <a:pt x="413661" y="3332"/>
                </a:lnTo>
                <a:lnTo>
                  <a:pt x="461066" y="13040"/>
                </a:lnTo>
                <a:lnTo>
                  <a:pt x="506015" y="28688"/>
                </a:lnTo>
                <a:lnTo>
                  <a:pt x="548075" y="49840"/>
                </a:lnTo>
                <a:lnTo>
                  <a:pt x="586812" y="76062"/>
                </a:lnTo>
                <a:lnTo>
                  <a:pt x="621791" y="106918"/>
                </a:lnTo>
                <a:lnTo>
                  <a:pt x="652580" y="141972"/>
                </a:lnTo>
                <a:lnTo>
                  <a:pt x="678744" y="180791"/>
                </a:lnTo>
                <a:lnTo>
                  <a:pt x="699849" y="222938"/>
                </a:lnTo>
                <a:lnTo>
                  <a:pt x="715461" y="267978"/>
                </a:lnTo>
                <a:lnTo>
                  <a:pt x="725147" y="315477"/>
                </a:lnTo>
                <a:lnTo>
                  <a:pt x="728472" y="364997"/>
                </a:lnTo>
                <a:lnTo>
                  <a:pt x="725147" y="414526"/>
                </a:lnTo>
                <a:lnTo>
                  <a:pt x="715461" y="462030"/>
                </a:lnTo>
                <a:lnTo>
                  <a:pt x="699849" y="507073"/>
                </a:lnTo>
                <a:lnTo>
                  <a:pt x="678744" y="549221"/>
                </a:lnTo>
                <a:lnTo>
                  <a:pt x="652580" y="588039"/>
                </a:lnTo>
                <a:lnTo>
                  <a:pt x="621791" y="623092"/>
                </a:lnTo>
                <a:lnTo>
                  <a:pt x="586812" y="653945"/>
                </a:lnTo>
                <a:lnTo>
                  <a:pt x="548075" y="680164"/>
                </a:lnTo>
                <a:lnTo>
                  <a:pt x="506015" y="701313"/>
                </a:lnTo>
                <a:lnTo>
                  <a:pt x="461066" y="716958"/>
                </a:lnTo>
                <a:lnTo>
                  <a:pt x="413661" y="726664"/>
                </a:lnTo>
                <a:lnTo>
                  <a:pt x="364235" y="729995"/>
                </a:lnTo>
                <a:lnTo>
                  <a:pt x="314810" y="726664"/>
                </a:lnTo>
                <a:lnTo>
                  <a:pt x="267405" y="716958"/>
                </a:lnTo>
                <a:lnTo>
                  <a:pt x="222456" y="701313"/>
                </a:lnTo>
                <a:lnTo>
                  <a:pt x="180396" y="680164"/>
                </a:lnTo>
                <a:lnTo>
                  <a:pt x="141659" y="653945"/>
                </a:lnTo>
                <a:lnTo>
                  <a:pt x="106680" y="623092"/>
                </a:lnTo>
                <a:lnTo>
                  <a:pt x="75891" y="588039"/>
                </a:lnTo>
                <a:lnTo>
                  <a:pt x="49727" y="549221"/>
                </a:lnTo>
                <a:lnTo>
                  <a:pt x="28622" y="507073"/>
                </a:lnTo>
                <a:lnTo>
                  <a:pt x="13010" y="462030"/>
                </a:lnTo>
                <a:lnTo>
                  <a:pt x="3324" y="414526"/>
                </a:lnTo>
                <a:lnTo>
                  <a:pt x="0" y="364997"/>
                </a:lnTo>
                <a:close/>
              </a:path>
            </a:pathLst>
          </a:custGeom>
          <a:ln w="25907">
            <a:solidFill>
              <a:srgbClr val="5F497A"/>
            </a:solidFill>
          </a:ln>
        </p:spPr>
        <p:txBody>
          <a:bodyPr wrap="square" lIns="0" tIns="0" rIns="0" bIns="0" rtlCol="0"/>
          <a:lstStyle/>
          <a:p>
            <a:endParaRPr/>
          </a:p>
        </p:txBody>
      </p:sp>
      <p:sp>
        <p:nvSpPr>
          <p:cNvPr id="28" name="object 28"/>
          <p:cNvSpPr txBox="1"/>
          <p:nvPr/>
        </p:nvSpPr>
        <p:spPr>
          <a:xfrm>
            <a:off x="1538986" y="1701749"/>
            <a:ext cx="125095" cy="452120"/>
          </a:xfrm>
          <a:prstGeom prst="rect">
            <a:avLst/>
          </a:prstGeom>
        </p:spPr>
        <p:txBody>
          <a:bodyPr vert="horz" wrap="square" lIns="0" tIns="12065" rIns="0" bIns="0" rtlCol="0">
            <a:spAutoFit/>
          </a:bodyPr>
          <a:lstStyle/>
          <a:p>
            <a:pPr marL="12700">
              <a:lnSpc>
                <a:spcPct val="100000"/>
              </a:lnSpc>
              <a:spcBef>
                <a:spcPts val="95"/>
              </a:spcBef>
            </a:pPr>
            <a:r>
              <a:rPr sz="2800" spc="-775" dirty="0">
                <a:latin typeface="Arial"/>
                <a:cs typeface="Arial"/>
              </a:rPr>
              <a:t>1</a:t>
            </a:r>
            <a:endParaRPr sz="2800">
              <a:latin typeface="Arial"/>
              <a:cs typeface="Arial"/>
            </a:endParaRPr>
          </a:p>
        </p:txBody>
      </p:sp>
      <p:sp>
        <p:nvSpPr>
          <p:cNvPr id="29" name="object 29"/>
          <p:cNvSpPr txBox="1"/>
          <p:nvPr/>
        </p:nvSpPr>
        <p:spPr>
          <a:xfrm>
            <a:off x="1450594" y="2626563"/>
            <a:ext cx="198120" cy="452120"/>
          </a:xfrm>
          <a:prstGeom prst="rect">
            <a:avLst/>
          </a:prstGeom>
        </p:spPr>
        <p:txBody>
          <a:bodyPr vert="horz" wrap="square" lIns="0" tIns="12065" rIns="0" bIns="0" rtlCol="0">
            <a:spAutoFit/>
          </a:bodyPr>
          <a:lstStyle/>
          <a:p>
            <a:pPr marL="12700">
              <a:lnSpc>
                <a:spcPct val="100000"/>
              </a:lnSpc>
              <a:spcBef>
                <a:spcPts val="95"/>
              </a:spcBef>
            </a:pPr>
            <a:r>
              <a:rPr sz="2800" spc="-204" dirty="0">
                <a:latin typeface="Arial"/>
                <a:cs typeface="Arial"/>
              </a:rPr>
              <a:t>2</a:t>
            </a:r>
            <a:endParaRPr sz="2800">
              <a:latin typeface="Arial"/>
              <a:cs typeface="Arial"/>
            </a:endParaRPr>
          </a:p>
        </p:txBody>
      </p:sp>
      <p:sp>
        <p:nvSpPr>
          <p:cNvPr id="30" name="object 30"/>
          <p:cNvSpPr txBox="1"/>
          <p:nvPr/>
        </p:nvSpPr>
        <p:spPr>
          <a:xfrm>
            <a:off x="1450594" y="3607689"/>
            <a:ext cx="193040" cy="452120"/>
          </a:xfrm>
          <a:prstGeom prst="rect">
            <a:avLst/>
          </a:prstGeom>
        </p:spPr>
        <p:txBody>
          <a:bodyPr vert="horz" wrap="square" lIns="0" tIns="12065" rIns="0" bIns="0" rtlCol="0">
            <a:spAutoFit/>
          </a:bodyPr>
          <a:lstStyle/>
          <a:p>
            <a:pPr marL="12700">
              <a:lnSpc>
                <a:spcPct val="100000"/>
              </a:lnSpc>
              <a:spcBef>
                <a:spcPts val="95"/>
              </a:spcBef>
            </a:pPr>
            <a:r>
              <a:rPr sz="2800" spc="-240" dirty="0">
                <a:latin typeface="Arial"/>
                <a:cs typeface="Arial"/>
              </a:rPr>
              <a:t>3</a:t>
            </a:r>
            <a:endParaRPr sz="2800">
              <a:latin typeface="Arial"/>
              <a:cs typeface="Arial"/>
            </a:endParaRPr>
          </a:p>
        </p:txBody>
      </p:sp>
      <p:sp>
        <p:nvSpPr>
          <p:cNvPr id="31" name="object 31"/>
          <p:cNvSpPr txBox="1"/>
          <p:nvPr/>
        </p:nvSpPr>
        <p:spPr>
          <a:xfrm>
            <a:off x="1450594" y="4522089"/>
            <a:ext cx="203200" cy="452120"/>
          </a:xfrm>
          <a:prstGeom prst="rect">
            <a:avLst/>
          </a:prstGeom>
        </p:spPr>
        <p:txBody>
          <a:bodyPr vert="horz" wrap="square" lIns="0" tIns="12065" rIns="0" bIns="0" rtlCol="0">
            <a:spAutoFit/>
          </a:bodyPr>
          <a:lstStyle/>
          <a:p>
            <a:pPr marL="12700">
              <a:lnSpc>
                <a:spcPct val="100000"/>
              </a:lnSpc>
              <a:spcBef>
                <a:spcPts val="95"/>
              </a:spcBef>
            </a:pPr>
            <a:r>
              <a:rPr sz="2800" spc="-160" dirty="0">
                <a:latin typeface="Arial"/>
                <a:cs typeface="Arial"/>
              </a:rPr>
              <a:t>4</a:t>
            </a:r>
            <a:endParaRPr sz="2800">
              <a:latin typeface="Arial"/>
              <a:cs typeface="Arial"/>
            </a:endParaRPr>
          </a:p>
        </p:txBody>
      </p:sp>
      <p:sp>
        <p:nvSpPr>
          <p:cNvPr id="32" name="object 32"/>
          <p:cNvSpPr txBox="1"/>
          <p:nvPr/>
        </p:nvSpPr>
        <p:spPr>
          <a:xfrm>
            <a:off x="1450594" y="5523077"/>
            <a:ext cx="194945" cy="452120"/>
          </a:xfrm>
          <a:prstGeom prst="rect">
            <a:avLst/>
          </a:prstGeom>
        </p:spPr>
        <p:txBody>
          <a:bodyPr vert="horz" wrap="square" lIns="0" tIns="12065" rIns="0" bIns="0" rtlCol="0">
            <a:spAutoFit/>
          </a:bodyPr>
          <a:lstStyle/>
          <a:p>
            <a:pPr marL="12700">
              <a:lnSpc>
                <a:spcPct val="100000"/>
              </a:lnSpc>
              <a:spcBef>
                <a:spcPts val="95"/>
              </a:spcBef>
            </a:pPr>
            <a:r>
              <a:rPr sz="2800" spc="-229" dirty="0">
                <a:latin typeface="Arial"/>
                <a:cs typeface="Arial"/>
              </a:rPr>
              <a:t>5</a:t>
            </a:r>
            <a:endParaRPr sz="2800">
              <a:latin typeface="Arial"/>
              <a:cs typeface="Arial"/>
            </a:endParaRPr>
          </a:p>
        </p:txBody>
      </p:sp>
      <p:sp>
        <p:nvSpPr>
          <p:cNvPr id="33" name="object 33"/>
          <p:cNvSpPr/>
          <p:nvPr/>
        </p:nvSpPr>
        <p:spPr>
          <a:xfrm>
            <a:off x="6705600" y="457200"/>
            <a:ext cx="1388826" cy="230202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04800" y="1143000"/>
            <a:ext cx="7315200" cy="4832092"/>
          </a:xfrm>
          <a:prstGeom prst="rect">
            <a:avLst/>
          </a:prstGeom>
          <a:noFill/>
          <a:ln w="9525">
            <a:noFill/>
            <a:miter lim="800000"/>
            <a:headEnd/>
            <a:tailEnd/>
          </a:ln>
        </p:spPr>
        <p:txBody>
          <a:bodyPr wrap="square">
            <a:spAutoFit/>
          </a:bodyPr>
          <a:lstStyle/>
          <a:p>
            <a:r>
              <a:rPr lang="en-US" sz="4400" b="1" dirty="0"/>
              <a:t>A performance concept that combines everything that we discusses so far </a:t>
            </a:r>
            <a:r>
              <a:rPr lang="en-US" sz="4400" b="1" dirty="0" smtClean="0"/>
              <a:t>is:</a:t>
            </a:r>
          </a:p>
          <a:p>
            <a:endParaRPr lang="en-US" sz="4400" b="1" dirty="0" smtClean="0"/>
          </a:p>
          <a:p>
            <a:r>
              <a:rPr lang="en-US" sz="4400" b="1" dirty="0" smtClean="0"/>
              <a:t> </a:t>
            </a:r>
          </a:p>
          <a:p>
            <a:endParaRPr lang="en-US" sz="4400" b="1" dirty="0" smtClean="0"/>
          </a:p>
          <a:p>
            <a:endParaRPr lang="en-US" sz="4400" b="1" dirty="0"/>
          </a:p>
        </p:txBody>
      </p:sp>
      <p:sp>
        <p:nvSpPr>
          <p:cNvPr id="4" name="TextBox 3"/>
          <p:cNvSpPr txBox="1"/>
          <p:nvPr/>
        </p:nvSpPr>
        <p:spPr>
          <a:xfrm>
            <a:off x="1905000" y="3810000"/>
            <a:ext cx="3882794" cy="1107996"/>
          </a:xfrm>
          <a:prstGeom prst="rect">
            <a:avLst/>
          </a:prstGeom>
          <a:noFill/>
        </p:spPr>
        <p:txBody>
          <a:bodyPr wrap="none">
            <a:spAutoFit/>
          </a:bodyPr>
          <a:lstStyle/>
          <a:p>
            <a:pPr>
              <a:defRPr/>
            </a:pPr>
            <a:r>
              <a:rPr lang="en-US" sz="6600" b="1" dirty="0">
                <a:solidFill>
                  <a:schemeClr val="tx2">
                    <a:lumMod val="90000"/>
                  </a:schemeClr>
                </a:solidFill>
              </a:rPr>
              <a:t>Six Sigma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solidFill>
            <a:srgbClr val="800080"/>
          </a:solidFill>
        </p:spPr>
        <p:txBody>
          <a:bodyPr/>
          <a:lstStyle/>
          <a:p>
            <a:r>
              <a:rPr lang="en-US" smtClean="0"/>
              <a:t>The Six Sigma</a:t>
            </a:r>
          </a:p>
        </p:txBody>
      </p:sp>
      <p:sp>
        <p:nvSpPr>
          <p:cNvPr id="28675" name="Content Placeholder 2"/>
          <p:cNvSpPr>
            <a:spLocks noGrp="1"/>
          </p:cNvSpPr>
          <p:nvPr>
            <p:ph idx="1"/>
          </p:nvPr>
        </p:nvSpPr>
        <p:spPr/>
        <p:txBody>
          <a:bodyPr>
            <a:normAutofit/>
          </a:bodyPr>
          <a:lstStyle/>
          <a:p>
            <a:r>
              <a:rPr lang="en-US" sz="3200" dirty="0" smtClean="0"/>
              <a:t>Is “a business process that enables companies to increase profits dramatically by streamlining operations, improving quality, and eliminating defects or mistakes in everything a company does. “</a:t>
            </a:r>
          </a:p>
          <a:p>
            <a:r>
              <a:rPr lang="en-US" sz="3200" dirty="0" smtClean="0"/>
              <a:t>The objective is change the process so that defects are never produced in the first place.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solidFill>
            <a:srgbClr val="800080"/>
          </a:solidFill>
        </p:spPr>
        <p:txBody>
          <a:bodyPr/>
          <a:lstStyle/>
          <a:p>
            <a:r>
              <a:rPr lang="en-US" smtClean="0"/>
              <a:t>The objectives of Six Sigma</a:t>
            </a:r>
          </a:p>
        </p:txBody>
      </p:sp>
      <p:sp>
        <p:nvSpPr>
          <p:cNvPr id="3" name="Content Placeholder 2"/>
          <p:cNvSpPr>
            <a:spLocks noGrp="1"/>
          </p:cNvSpPr>
          <p:nvPr>
            <p:ph idx="1"/>
          </p:nvPr>
        </p:nvSpPr>
        <p:spPr/>
        <p:txBody>
          <a:bodyPr>
            <a:normAutofit/>
          </a:bodyPr>
          <a:lstStyle/>
          <a:p>
            <a:pPr>
              <a:defRPr/>
            </a:pPr>
            <a:r>
              <a:rPr lang="en-US" sz="3200" dirty="0" smtClean="0"/>
              <a:t>To ‘Satisfy the Customer’ by changing internal performance and processes. </a:t>
            </a:r>
          </a:p>
          <a:p>
            <a:pPr>
              <a:defRPr/>
            </a:pPr>
            <a:r>
              <a:rPr lang="en-US" sz="3200" dirty="0" smtClean="0"/>
              <a:t>To enable better performance by better design </a:t>
            </a:r>
          </a:p>
          <a:p>
            <a:pPr>
              <a:defRPr/>
            </a:pPr>
            <a:r>
              <a:rPr lang="en-US" sz="3200" dirty="0" smtClean="0"/>
              <a:t>To Improve the ‘Quality’ of Supplies and other ‘Operational Processes’. </a:t>
            </a:r>
          </a:p>
          <a:p>
            <a:pPr>
              <a:defRPr/>
            </a:pPr>
            <a:r>
              <a:rPr lang="en-US" sz="3200" dirty="0" smtClean="0"/>
              <a:t>Manage the costs </a:t>
            </a:r>
          </a:p>
          <a:p>
            <a:pPr>
              <a:defRPr/>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solidFill>
            <a:srgbClr val="800080"/>
          </a:solidFill>
        </p:spPr>
        <p:txBody>
          <a:bodyPr/>
          <a:lstStyle/>
          <a:p>
            <a:r>
              <a:rPr lang="en-US" smtClean="0"/>
              <a:t>Six Sigma points out</a:t>
            </a:r>
          </a:p>
        </p:txBody>
      </p:sp>
      <p:sp>
        <p:nvSpPr>
          <p:cNvPr id="30723" name="Content Placeholder 2"/>
          <p:cNvSpPr>
            <a:spLocks noGrp="1"/>
          </p:cNvSpPr>
          <p:nvPr>
            <p:ph idx="1"/>
          </p:nvPr>
        </p:nvSpPr>
        <p:spPr/>
        <p:txBody>
          <a:bodyPr>
            <a:normAutofit lnSpcReduction="10000"/>
          </a:bodyPr>
          <a:lstStyle/>
          <a:p>
            <a:r>
              <a:rPr lang="en-US" sz="3600" dirty="0" smtClean="0"/>
              <a:t>You don't know what you don't know -- You can't do what you don't know.. </a:t>
            </a:r>
          </a:p>
          <a:p>
            <a:r>
              <a:rPr lang="en-US" sz="3600" dirty="0" smtClean="0"/>
              <a:t>You don't know until you measure..</a:t>
            </a:r>
          </a:p>
          <a:p>
            <a:r>
              <a:rPr lang="en-US" sz="3600" dirty="0" smtClean="0"/>
              <a:t>You don't measure what you don't value.. </a:t>
            </a:r>
          </a:p>
          <a:p>
            <a:r>
              <a:rPr lang="en-US" sz="3600" dirty="0" smtClean="0"/>
              <a:t>You don't value what you don't measure.. </a:t>
            </a:r>
          </a:p>
          <a:p>
            <a:endParaRPr lang="en-US"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228600"/>
            <a:ext cx="7239000" cy="762000"/>
          </a:xfrm>
        </p:spPr>
        <p:txBody>
          <a:bodyPr>
            <a:normAutofit/>
          </a:bodyPr>
          <a:lstStyle/>
          <a:p>
            <a:r>
              <a:rPr lang="en-US" dirty="0" smtClean="0"/>
              <a:t>5. BPM Methodologies: </a:t>
            </a:r>
            <a:endParaRPr lang="en-US" dirty="0" smtClean="0">
              <a:solidFill>
                <a:srgbClr val="99FFCC"/>
              </a:solidFill>
            </a:endParaRPr>
          </a:p>
        </p:txBody>
      </p:sp>
      <p:sp>
        <p:nvSpPr>
          <p:cNvPr id="22531" name="Rectangle 3"/>
          <p:cNvSpPr>
            <a:spLocks noGrp="1" noChangeArrowheads="1"/>
          </p:cNvSpPr>
          <p:nvPr>
            <p:ph type="body" idx="1"/>
          </p:nvPr>
        </p:nvSpPr>
        <p:spPr>
          <a:xfrm>
            <a:off x="228600" y="1143000"/>
            <a:ext cx="7924800" cy="5486400"/>
          </a:xfrm>
        </p:spPr>
        <p:txBody>
          <a:bodyPr>
            <a:noAutofit/>
          </a:bodyPr>
          <a:lstStyle/>
          <a:p>
            <a:pPr fontAlgn="base">
              <a:buNone/>
            </a:pPr>
            <a:r>
              <a:rPr lang="en-US" sz="2800" b="1" dirty="0" smtClean="0"/>
              <a:t>	Methodology Element: Specific Procedures or techniques</a:t>
            </a:r>
            <a:endParaRPr lang="en-US" sz="2400" b="1" dirty="0" smtClean="0"/>
          </a:p>
          <a:p>
            <a:pPr marL="514350" indent="-514350" algn="just" fontAlgn="base">
              <a:buNone/>
            </a:pPr>
            <a:r>
              <a:rPr lang="en-US" sz="2800" b="1" dirty="0" smtClean="0"/>
              <a:t>1) </a:t>
            </a:r>
            <a:r>
              <a:rPr lang="en-US" sz="3200" b="1" dirty="0" smtClean="0"/>
              <a:t>Management:</a:t>
            </a:r>
            <a:r>
              <a:rPr lang="en-US" sz="3200" dirty="0" smtClean="0"/>
              <a:t> </a:t>
            </a:r>
            <a:endParaRPr lang="en-US" sz="2800" dirty="0" smtClean="0"/>
          </a:p>
          <a:p>
            <a:pPr marL="514350" indent="-514350" algn="just" fontAlgn="base">
              <a:buNone/>
            </a:pPr>
            <a:r>
              <a:rPr lang="en-US" sz="2800" dirty="0" smtClean="0"/>
              <a:t>	List of all core and support processes; list  and definitions of leadership and team roles and responsibilities .</a:t>
            </a:r>
          </a:p>
          <a:p>
            <a:pPr marL="514350" indent="-514350" fontAlgn="base">
              <a:buNone/>
            </a:pPr>
            <a:r>
              <a:rPr lang="en-US" sz="3200" b="1" dirty="0" smtClean="0"/>
              <a:t>2) Process improvement with phases</a:t>
            </a:r>
          </a:p>
          <a:p>
            <a:pPr fontAlgn="base">
              <a:buNone/>
            </a:pPr>
            <a:r>
              <a:rPr lang="en-US" sz="3200" dirty="0" smtClean="0"/>
              <a:t>	Definition of phases; examples of required and optional work products in charter, discovery, analysis and redesign phases</a:t>
            </a:r>
          </a:p>
          <a:p>
            <a:pPr eaLnBrk="1" hangingPunct="1">
              <a:buNone/>
            </a:pPr>
            <a:endParaRPr lang="en-US" sz="3600" u="sng"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533400" y="381000"/>
            <a:ext cx="7239000" cy="6172200"/>
          </a:xfrm>
        </p:spPr>
        <p:txBody>
          <a:bodyPr>
            <a:noAutofit/>
          </a:bodyPr>
          <a:lstStyle/>
          <a:p>
            <a:pPr fontAlgn="base">
              <a:buNone/>
            </a:pPr>
            <a:r>
              <a:rPr lang="en-US" sz="3200" b="1" dirty="0" smtClean="0"/>
              <a:t>3) Measurement</a:t>
            </a:r>
          </a:p>
          <a:p>
            <a:pPr fontAlgn="base"/>
            <a:r>
              <a:rPr lang="en-US" sz="3200" dirty="0" smtClean="0"/>
              <a:t>Data elements for before and after; analytical data elements; customer data, competitive data, and ongoing monitoring data.  Decisions from data.</a:t>
            </a:r>
          </a:p>
          <a:p>
            <a:pPr fontAlgn="base">
              <a:buNone/>
            </a:pPr>
            <a:r>
              <a:rPr lang="en-US" sz="3200" b="1" dirty="0" smtClean="0"/>
              <a:t>4) Learning</a:t>
            </a:r>
          </a:p>
          <a:p>
            <a:pPr fontAlgn="base"/>
            <a:r>
              <a:rPr lang="en-US" sz="3200" dirty="0" smtClean="0"/>
              <a:t>Skills needed for BPM techniques; delivery  of training and real time learning; learning for  BPM leadership, project and team roles</a:t>
            </a:r>
            <a:endParaRPr lang="en-US" sz="32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533400" y="381000"/>
            <a:ext cx="7239000" cy="6172200"/>
          </a:xfrm>
        </p:spPr>
        <p:txBody>
          <a:bodyPr>
            <a:noAutofit/>
          </a:bodyPr>
          <a:lstStyle/>
          <a:p>
            <a:pPr fontAlgn="base">
              <a:buNone/>
            </a:pPr>
            <a:r>
              <a:rPr lang="en-US" sz="3600" b="1" dirty="0" smtClean="0"/>
              <a:t>5)Alignment with Organizational Priorities: </a:t>
            </a:r>
          </a:p>
          <a:p>
            <a:pPr fontAlgn="base"/>
            <a:r>
              <a:rPr lang="en-US" sz="3600" dirty="0" smtClean="0"/>
              <a:t>Techniques to prioritize processes such as strategic plan, Enterprise architecture, 3 x 3 box performance criteria etc.</a:t>
            </a:r>
          </a:p>
          <a:p>
            <a:pPr fontAlgn="base">
              <a:buNone/>
            </a:pPr>
            <a:r>
              <a:rPr lang="en-US" sz="3600" dirty="0" smtClean="0"/>
              <a:t>6) </a:t>
            </a:r>
            <a:r>
              <a:rPr lang="en-US" sz="3600" b="1" dirty="0" smtClean="0"/>
              <a:t>Continuous Improvement: </a:t>
            </a:r>
          </a:p>
          <a:p>
            <a:pPr fontAlgn="base"/>
            <a:r>
              <a:rPr lang="en-US" sz="3600" dirty="0" smtClean="0"/>
              <a:t>Roles, monitoring frequency, monitoring methods and signals</a:t>
            </a:r>
            <a:endParaRPr lang="en-US" sz="36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533400" y="228600"/>
            <a:ext cx="7239000" cy="6324600"/>
          </a:xfrm>
        </p:spPr>
        <p:txBody>
          <a:bodyPr>
            <a:noAutofit/>
          </a:bodyPr>
          <a:lstStyle/>
          <a:p>
            <a:pPr fontAlgn="base">
              <a:buNone/>
            </a:pPr>
            <a:r>
              <a:rPr lang="en-US" sz="4000" b="1" dirty="0" smtClean="0"/>
              <a:t>7)Technology: </a:t>
            </a:r>
          </a:p>
          <a:p>
            <a:pPr fontAlgn="base"/>
            <a:r>
              <a:rPr lang="en-US" sz="4000" dirty="0" smtClean="0"/>
              <a:t>Standard technologies used across the enterprise.  Where are custom technologies used and why?</a:t>
            </a:r>
          </a:p>
          <a:p>
            <a:pPr fontAlgn="base">
              <a:buNone/>
            </a:pPr>
            <a:r>
              <a:rPr lang="en-US" sz="4000" b="1" dirty="0" smtClean="0"/>
              <a:t>8)BPM Common Practices</a:t>
            </a:r>
          </a:p>
          <a:p>
            <a:pPr fontAlgn="base"/>
            <a:r>
              <a:rPr lang="en-US" sz="4000" dirty="0" smtClean="0"/>
              <a:t>Agreed internal common practices, such as roles, analysis techniques, group, assessment</a:t>
            </a:r>
            <a:endParaRPr lang="en-US" sz="4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533400" y="381000"/>
            <a:ext cx="7239000" cy="6172200"/>
          </a:xfrm>
        </p:spPr>
        <p:txBody>
          <a:bodyPr>
            <a:noAutofit/>
          </a:bodyPr>
          <a:lstStyle/>
          <a:p>
            <a:pPr fontAlgn="base">
              <a:buNone/>
            </a:pPr>
            <a:r>
              <a:rPr lang="en-US" sz="3200" b="1" dirty="0" smtClean="0"/>
              <a:t> </a:t>
            </a:r>
            <a:endParaRPr lang="en-US" sz="3200" dirty="0"/>
          </a:p>
        </p:txBody>
      </p:sp>
      <p:pic>
        <p:nvPicPr>
          <p:cNvPr id="3" name="Picture 2" descr="http://images.bpminstitute.org/newsletter/Sweet_June21-2.png"/>
          <p:cNvPicPr/>
          <p:nvPr/>
        </p:nvPicPr>
        <p:blipFill>
          <a:blip r:embed="rId3" cstate="print"/>
          <a:srcRect/>
          <a:stretch>
            <a:fillRect/>
          </a:stretch>
        </p:blipFill>
        <p:spPr bwMode="auto">
          <a:xfrm>
            <a:off x="609600" y="609600"/>
            <a:ext cx="73152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0"/>
            <a:ext cx="7239000" cy="1066800"/>
          </a:xfrm>
        </p:spPr>
        <p:txBody>
          <a:bodyPr>
            <a:normAutofit fontScale="90000"/>
          </a:bodyPr>
          <a:lstStyle/>
          <a:p>
            <a:r>
              <a:rPr lang="en-US" sz="3600" dirty="0" smtClean="0"/>
              <a:t>6. BPM Architecture and Applications:</a:t>
            </a:r>
            <a:r>
              <a:rPr lang="en-US" dirty="0" smtClean="0"/>
              <a:t> </a:t>
            </a:r>
            <a:endParaRPr lang="en-US" dirty="0" smtClean="0">
              <a:solidFill>
                <a:srgbClr val="99FFCC"/>
              </a:solidFill>
            </a:endParaRPr>
          </a:p>
        </p:txBody>
      </p:sp>
      <p:sp>
        <p:nvSpPr>
          <p:cNvPr id="22531" name="Rectangle 3"/>
          <p:cNvSpPr>
            <a:spLocks noGrp="1" noChangeArrowheads="1"/>
          </p:cNvSpPr>
          <p:nvPr>
            <p:ph type="body" idx="1"/>
          </p:nvPr>
        </p:nvSpPr>
        <p:spPr>
          <a:xfrm>
            <a:off x="228600" y="1143000"/>
            <a:ext cx="7924800" cy="5486400"/>
          </a:xfrm>
        </p:spPr>
        <p:txBody>
          <a:bodyPr>
            <a:noAutofit/>
          </a:bodyPr>
          <a:lstStyle/>
          <a:p>
            <a:pPr fontAlgn="base">
              <a:buNone/>
            </a:pPr>
            <a:r>
              <a:rPr lang="en-US" sz="2800" b="1" dirty="0" smtClean="0"/>
              <a:t>	</a:t>
            </a:r>
            <a:r>
              <a:rPr lang="en-US" sz="3200" b="1" dirty="0" smtClean="0"/>
              <a:t>BPM ARCHITECTURE:</a:t>
            </a:r>
          </a:p>
          <a:p>
            <a:pPr fontAlgn="base">
              <a:buNone/>
            </a:pPr>
            <a:r>
              <a:rPr lang="en-US" sz="3600" dirty="0" smtClean="0"/>
              <a:t>	</a:t>
            </a:r>
            <a:r>
              <a:rPr lang="en-US" sz="3500" dirty="0" smtClean="0"/>
              <a:t>BPM architecture is intended to ensure that a company automates its business processes. It can be said that BPM architecture is a general definition of an entire system of processes. The intended use of good BPM architecture is to improve processes and hence optimize results.</a:t>
            </a:r>
            <a:endParaRPr lang="en-US" sz="3500"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6470"/>
            <a:ext cx="7239000" cy="1489510"/>
          </a:xfrm>
          <a:prstGeom prst="rect">
            <a:avLst/>
          </a:prstGeom>
        </p:spPr>
        <p:txBody>
          <a:bodyPr vert="horz" wrap="square" lIns="0" tIns="12065" rIns="0" bIns="0" rtlCol="0">
            <a:spAutoFit/>
          </a:bodyPr>
          <a:lstStyle/>
          <a:p>
            <a:pPr marL="285750" marR="5080" indent="-273050">
              <a:lnSpc>
                <a:spcPct val="100000"/>
              </a:lnSpc>
              <a:spcBef>
                <a:spcPts val="95"/>
              </a:spcBef>
            </a:pPr>
            <a:r>
              <a:rPr lang="en-US" sz="3200" spc="-55" dirty="0" smtClean="0"/>
              <a:t>	</a:t>
            </a:r>
            <a:r>
              <a:rPr sz="3200" spc="-55" dirty="0" smtClean="0"/>
              <a:t>Essential </a:t>
            </a:r>
            <a:r>
              <a:rPr sz="3200" spc="-45" dirty="0"/>
              <a:t>Elements </a:t>
            </a:r>
            <a:r>
              <a:rPr sz="3200" spc="-65" dirty="0"/>
              <a:t>of </a:t>
            </a:r>
            <a:r>
              <a:rPr sz="3200" spc="35" dirty="0"/>
              <a:t>Performance  </a:t>
            </a:r>
            <a:r>
              <a:rPr sz="3200" spc="30" dirty="0"/>
              <a:t>Measures </a:t>
            </a:r>
            <a:r>
              <a:rPr lang="en-US" sz="3200" spc="30" dirty="0" smtClean="0"/>
              <a:t/>
            </a:r>
            <a:br>
              <a:rPr lang="en-US" sz="3200" spc="30" dirty="0" smtClean="0"/>
            </a:br>
            <a:r>
              <a:rPr sz="3200" spc="-50" dirty="0" smtClean="0"/>
              <a:t>(</a:t>
            </a:r>
            <a:r>
              <a:rPr sz="3200" spc="-50" dirty="0"/>
              <a:t>by </a:t>
            </a:r>
            <a:r>
              <a:rPr sz="3200" spc="-180" dirty="0"/>
              <a:t>Ray </a:t>
            </a:r>
            <a:r>
              <a:rPr sz="3200" spc="-360" dirty="0"/>
              <a:t>F.</a:t>
            </a:r>
            <a:r>
              <a:rPr sz="3200" spc="110" dirty="0"/>
              <a:t> </a:t>
            </a:r>
            <a:r>
              <a:rPr sz="3200" spc="-40" dirty="0"/>
              <a:t>Boedecker)</a:t>
            </a:r>
          </a:p>
        </p:txBody>
      </p:sp>
      <p:sp>
        <p:nvSpPr>
          <p:cNvPr id="3" name="object 3"/>
          <p:cNvSpPr/>
          <p:nvPr/>
        </p:nvSpPr>
        <p:spPr>
          <a:xfrm>
            <a:off x="686562" y="2230373"/>
            <a:ext cx="7620000" cy="631190"/>
          </a:xfrm>
          <a:custGeom>
            <a:avLst/>
            <a:gdLst/>
            <a:ahLst/>
            <a:cxnLst/>
            <a:rect l="l" t="t" r="r" b="b"/>
            <a:pathLst>
              <a:path w="7620000" h="631189">
                <a:moveTo>
                  <a:pt x="0" y="630936"/>
                </a:moveTo>
                <a:lnTo>
                  <a:pt x="7620000" y="630936"/>
                </a:lnTo>
                <a:lnTo>
                  <a:pt x="7620000" y="0"/>
                </a:lnTo>
                <a:lnTo>
                  <a:pt x="0" y="0"/>
                </a:lnTo>
                <a:lnTo>
                  <a:pt x="0" y="630936"/>
                </a:lnTo>
                <a:close/>
              </a:path>
            </a:pathLst>
          </a:custGeom>
          <a:solidFill>
            <a:srgbClr val="FFFFFF">
              <a:alpha val="90194"/>
            </a:srgbClr>
          </a:solidFill>
        </p:spPr>
        <p:txBody>
          <a:bodyPr wrap="square" lIns="0" tIns="0" rIns="0" bIns="0" rtlCol="0"/>
          <a:lstStyle/>
          <a:p>
            <a:endParaRPr/>
          </a:p>
        </p:txBody>
      </p:sp>
      <p:sp>
        <p:nvSpPr>
          <p:cNvPr id="4" name="object 4"/>
          <p:cNvSpPr/>
          <p:nvPr/>
        </p:nvSpPr>
        <p:spPr>
          <a:xfrm>
            <a:off x="686562" y="2230373"/>
            <a:ext cx="7620000" cy="631190"/>
          </a:xfrm>
          <a:custGeom>
            <a:avLst/>
            <a:gdLst/>
            <a:ahLst/>
            <a:cxnLst/>
            <a:rect l="l" t="t" r="r" b="b"/>
            <a:pathLst>
              <a:path w="7620000" h="631189">
                <a:moveTo>
                  <a:pt x="0" y="630936"/>
                </a:moveTo>
                <a:lnTo>
                  <a:pt x="7620000" y="630936"/>
                </a:lnTo>
                <a:lnTo>
                  <a:pt x="7620000" y="0"/>
                </a:lnTo>
                <a:lnTo>
                  <a:pt x="0" y="0"/>
                </a:lnTo>
                <a:lnTo>
                  <a:pt x="0" y="630936"/>
                </a:lnTo>
                <a:close/>
              </a:path>
            </a:pathLst>
          </a:custGeom>
          <a:ln w="25908">
            <a:solidFill>
              <a:srgbClr val="5F497A"/>
            </a:solidFill>
          </a:ln>
        </p:spPr>
        <p:txBody>
          <a:bodyPr wrap="square" lIns="0" tIns="0" rIns="0" bIns="0" rtlCol="0"/>
          <a:lstStyle/>
          <a:p>
            <a:endParaRPr/>
          </a:p>
        </p:txBody>
      </p:sp>
      <p:sp>
        <p:nvSpPr>
          <p:cNvPr id="5" name="object 5"/>
          <p:cNvSpPr/>
          <p:nvPr/>
        </p:nvSpPr>
        <p:spPr>
          <a:xfrm>
            <a:off x="1067561" y="1861566"/>
            <a:ext cx="5334000" cy="737870"/>
          </a:xfrm>
          <a:custGeom>
            <a:avLst/>
            <a:gdLst/>
            <a:ahLst/>
            <a:cxnLst/>
            <a:rect l="l" t="t" r="r" b="b"/>
            <a:pathLst>
              <a:path w="5334000" h="737869">
                <a:moveTo>
                  <a:pt x="5211064" y="0"/>
                </a:moveTo>
                <a:lnTo>
                  <a:pt x="122935" y="0"/>
                </a:lnTo>
                <a:lnTo>
                  <a:pt x="75084" y="9653"/>
                </a:lnTo>
                <a:lnTo>
                  <a:pt x="36007" y="35988"/>
                </a:lnTo>
                <a:lnTo>
                  <a:pt x="9661" y="75062"/>
                </a:lnTo>
                <a:lnTo>
                  <a:pt x="0" y="122936"/>
                </a:lnTo>
                <a:lnTo>
                  <a:pt x="0" y="614680"/>
                </a:lnTo>
                <a:lnTo>
                  <a:pt x="9661" y="662553"/>
                </a:lnTo>
                <a:lnTo>
                  <a:pt x="36007" y="701627"/>
                </a:lnTo>
                <a:lnTo>
                  <a:pt x="75084" y="727962"/>
                </a:lnTo>
                <a:lnTo>
                  <a:pt x="122935" y="737616"/>
                </a:lnTo>
                <a:lnTo>
                  <a:pt x="5211064" y="737616"/>
                </a:lnTo>
                <a:lnTo>
                  <a:pt x="5258937" y="727962"/>
                </a:lnTo>
                <a:lnTo>
                  <a:pt x="5298011" y="701627"/>
                </a:lnTo>
                <a:lnTo>
                  <a:pt x="5324346" y="662553"/>
                </a:lnTo>
                <a:lnTo>
                  <a:pt x="5334000" y="614680"/>
                </a:lnTo>
                <a:lnTo>
                  <a:pt x="5334000" y="122936"/>
                </a:lnTo>
                <a:lnTo>
                  <a:pt x="5324346" y="75062"/>
                </a:lnTo>
                <a:lnTo>
                  <a:pt x="5298011" y="35988"/>
                </a:lnTo>
                <a:lnTo>
                  <a:pt x="5258937" y="9653"/>
                </a:lnTo>
                <a:lnTo>
                  <a:pt x="5211064" y="0"/>
                </a:lnTo>
                <a:close/>
              </a:path>
            </a:pathLst>
          </a:custGeom>
          <a:solidFill>
            <a:srgbClr val="B3A1C6"/>
          </a:solidFill>
        </p:spPr>
        <p:txBody>
          <a:bodyPr wrap="square" lIns="0" tIns="0" rIns="0" bIns="0" rtlCol="0"/>
          <a:lstStyle/>
          <a:p>
            <a:endParaRPr/>
          </a:p>
        </p:txBody>
      </p:sp>
      <p:sp>
        <p:nvSpPr>
          <p:cNvPr id="6" name="object 6"/>
          <p:cNvSpPr/>
          <p:nvPr/>
        </p:nvSpPr>
        <p:spPr>
          <a:xfrm>
            <a:off x="1067561" y="1861566"/>
            <a:ext cx="5334000" cy="737870"/>
          </a:xfrm>
          <a:custGeom>
            <a:avLst/>
            <a:gdLst/>
            <a:ahLst/>
            <a:cxnLst/>
            <a:rect l="l" t="t" r="r" b="b"/>
            <a:pathLst>
              <a:path w="5334000" h="737869">
                <a:moveTo>
                  <a:pt x="0" y="122936"/>
                </a:moveTo>
                <a:lnTo>
                  <a:pt x="9661" y="75062"/>
                </a:lnTo>
                <a:lnTo>
                  <a:pt x="36007" y="35988"/>
                </a:lnTo>
                <a:lnTo>
                  <a:pt x="75084" y="9653"/>
                </a:lnTo>
                <a:lnTo>
                  <a:pt x="122935" y="0"/>
                </a:lnTo>
                <a:lnTo>
                  <a:pt x="5211064" y="0"/>
                </a:lnTo>
                <a:lnTo>
                  <a:pt x="5258937" y="9653"/>
                </a:lnTo>
                <a:lnTo>
                  <a:pt x="5298011" y="35988"/>
                </a:lnTo>
                <a:lnTo>
                  <a:pt x="5324346" y="75062"/>
                </a:lnTo>
                <a:lnTo>
                  <a:pt x="5334000" y="122936"/>
                </a:lnTo>
                <a:lnTo>
                  <a:pt x="5334000" y="614680"/>
                </a:lnTo>
                <a:lnTo>
                  <a:pt x="5324346" y="662553"/>
                </a:lnTo>
                <a:lnTo>
                  <a:pt x="5298011" y="701627"/>
                </a:lnTo>
                <a:lnTo>
                  <a:pt x="5258937" y="727962"/>
                </a:lnTo>
                <a:lnTo>
                  <a:pt x="5211064" y="737616"/>
                </a:lnTo>
                <a:lnTo>
                  <a:pt x="122935" y="737616"/>
                </a:lnTo>
                <a:lnTo>
                  <a:pt x="75084" y="727962"/>
                </a:lnTo>
                <a:lnTo>
                  <a:pt x="36007" y="701627"/>
                </a:lnTo>
                <a:lnTo>
                  <a:pt x="9661" y="662553"/>
                </a:lnTo>
                <a:lnTo>
                  <a:pt x="0" y="614680"/>
                </a:lnTo>
                <a:lnTo>
                  <a:pt x="0" y="122936"/>
                </a:lnTo>
                <a:close/>
              </a:path>
            </a:pathLst>
          </a:custGeom>
          <a:ln w="25908">
            <a:solidFill>
              <a:srgbClr val="FFFFFF"/>
            </a:solidFill>
          </a:ln>
        </p:spPr>
        <p:txBody>
          <a:bodyPr wrap="square" lIns="0" tIns="0" rIns="0" bIns="0" rtlCol="0"/>
          <a:lstStyle/>
          <a:p>
            <a:endParaRPr/>
          </a:p>
        </p:txBody>
      </p:sp>
      <p:sp>
        <p:nvSpPr>
          <p:cNvPr id="7" name="object 7"/>
          <p:cNvSpPr/>
          <p:nvPr/>
        </p:nvSpPr>
        <p:spPr>
          <a:xfrm>
            <a:off x="686562" y="3364229"/>
            <a:ext cx="7620000" cy="631190"/>
          </a:xfrm>
          <a:custGeom>
            <a:avLst/>
            <a:gdLst/>
            <a:ahLst/>
            <a:cxnLst/>
            <a:rect l="l" t="t" r="r" b="b"/>
            <a:pathLst>
              <a:path w="7620000" h="631189">
                <a:moveTo>
                  <a:pt x="0" y="630935"/>
                </a:moveTo>
                <a:lnTo>
                  <a:pt x="7620000" y="630935"/>
                </a:lnTo>
                <a:lnTo>
                  <a:pt x="7620000" y="0"/>
                </a:lnTo>
                <a:lnTo>
                  <a:pt x="0" y="0"/>
                </a:lnTo>
                <a:lnTo>
                  <a:pt x="0" y="630935"/>
                </a:lnTo>
                <a:close/>
              </a:path>
            </a:pathLst>
          </a:custGeom>
          <a:solidFill>
            <a:srgbClr val="FFFFFF">
              <a:alpha val="90194"/>
            </a:srgbClr>
          </a:solidFill>
        </p:spPr>
        <p:txBody>
          <a:bodyPr wrap="square" lIns="0" tIns="0" rIns="0" bIns="0" rtlCol="0"/>
          <a:lstStyle/>
          <a:p>
            <a:endParaRPr/>
          </a:p>
        </p:txBody>
      </p:sp>
      <p:sp>
        <p:nvSpPr>
          <p:cNvPr id="8" name="object 8"/>
          <p:cNvSpPr/>
          <p:nvPr/>
        </p:nvSpPr>
        <p:spPr>
          <a:xfrm>
            <a:off x="686562" y="3364229"/>
            <a:ext cx="7620000" cy="631190"/>
          </a:xfrm>
          <a:custGeom>
            <a:avLst/>
            <a:gdLst/>
            <a:ahLst/>
            <a:cxnLst/>
            <a:rect l="l" t="t" r="r" b="b"/>
            <a:pathLst>
              <a:path w="7620000" h="631189">
                <a:moveTo>
                  <a:pt x="0" y="630935"/>
                </a:moveTo>
                <a:lnTo>
                  <a:pt x="7620000" y="630935"/>
                </a:lnTo>
                <a:lnTo>
                  <a:pt x="7620000" y="0"/>
                </a:lnTo>
                <a:lnTo>
                  <a:pt x="0" y="0"/>
                </a:lnTo>
                <a:lnTo>
                  <a:pt x="0" y="630935"/>
                </a:lnTo>
                <a:close/>
              </a:path>
            </a:pathLst>
          </a:custGeom>
          <a:ln w="25908">
            <a:solidFill>
              <a:srgbClr val="5F497A"/>
            </a:solidFill>
          </a:ln>
        </p:spPr>
        <p:txBody>
          <a:bodyPr wrap="square" lIns="0" tIns="0" rIns="0" bIns="0" rtlCol="0"/>
          <a:lstStyle/>
          <a:p>
            <a:endParaRPr/>
          </a:p>
        </p:txBody>
      </p:sp>
      <p:sp>
        <p:nvSpPr>
          <p:cNvPr id="9" name="object 9"/>
          <p:cNvSpPr/>
          <p:nvPr/>
        </p:nvSpPr>
        <p:spPr>
          <a:xfrm>
            <a:off x="1067561" y="2995422"/>
            <a:ext cx="5334000" cy="739140"/>
          </a:xfrm>
          <a:custGeom>
            <a:avLst/>
            <a:gdLst/>
            <a:ahLst/>
            <a:cxnLst/>
            <a:rect l="l" t="t" r="r" b="b"/>
            <a:pathLst>
              <a:path w="5334000" h="739139">
                <a:moveTo>
                  <a:pt x="5210810" y="0"/>
                </a:moveTo>
                <a:lnTo>
                  <a:pt x="123190" y="0"/>
                </a:lnTo>
                <a:lnTo>
                  <a:pt x="75239" y="9675"/>
                </a:lnTo>
                <a:lnTo>
                  <a:pt x="36082" y="36067"/>
                </a:lnTo>
                <a:lnTo>
                  <a:pt x="9681" y="75223"/>
                </a:lnTo>
                <a:lnTo>
                  <a:pt x="0" y="123189"/>
                </a:lnTo>
                <a:lnTo>
                  <a:pt x="0" y="615950"/>
                </a:lnTo>
                <a:lnTo>
                  <a:pt x="9681" y="663916"/>
                </a:lnTo>
                <a:lnTo>
                  <a:pt x="36082" y="703071"/>
                </a:lnTo>
                <a:lnTo>
                  <a:pt x="75239" y="729464"/>
                </a:lnTo>
                <a:lnTo>
                  <a:pt x="123190" y="739139"/>
                </a:lnTo>
                <a:lnTo>
                  <a:pt x="5210810" y="739139"/>
                </a:lnTo>
                <a:lnTo>
                  <a:pt x="5258776" y="729464"/>
                </a:lnTo>
                <a:lnTo>
                  <a:pt x="5297932" y="703071"/>
                </a:lnTo>
                <a:lnTo>
                  <a:pt x="5324324" y="663916"/>
                </a:lnTo>
                <a:lnTo>
                  <a:pt x="5334000" y="615950"/>
                </a:lnTo>
                <a:lnTo>
                  <a:pt x="5334000" y="123189"/>
                </a:lnTo>
                <a:lnTo>
                  <a:pt x="5324324" y="75223"/>
                </a:lnTo>
                <a:lnTo>
                  <a:pt x="5297932" y="36067"/>
                </a:lnTo>
                <a:lnTo>
                  <a:pt x="5258776" y="9675"/>
                </a:lnTo>
                <a:lnTo>
                  <a:pt x="5210810" y="0"/>
                </a:lnTo>
                <a:close/>
              </a:path>
            </a:pathLst>
          </a:custGeom>
          <a:solidFill>
            <a:srgbClr val="B3A1C6"/>
          </a:solidFill>
        </p:spPr>
        <p:txBody>
          <a:bodyPr wrap="square" lIns="0" tIns="0" rIns="0" bIns="0" rtlCol="0"/>
          <a:lstStyle/>
          <a:p>
            <a:endParaRPr/>
          </a:p>
        </p:txBody>
      </p:sp>
      <p:sp>
        <p:nvSpPr>
          <p:cNvPr id="10" name="object 10"/>
          <p:cNvSpPr/>
          <p:nvPr/>
        </p:nvSpPr>
        <p:spPr>
          <a:xfrm>
            <a:off x="1067561" y="2995422"/>
            <a:ext cx="5334000" cy="739140"/>
          </a:xfrm>
          <a:custGeom>
            <a:avLst/>
            <a:gdLst/>
            <a:ahLst/>
            <a:cxnLst/>
            <a:rect l="l" t="t" r="r" b="b"/>
            <a:pathLst>
              <a:path w="5334000" h="739139">
                <a:moveTo>
                  <a:pt x="0" y="123189"/>
                </a:moveTo>
                <a:lnTo>
                  <a:pt x="9681" y="75223"/>
                </a:lnTo>
                <a:lnTo>
                  <a:pt x="36082" y="36067"/>
                </a:lnTo>
                <a:lnTo>
                  <a:pt x="75239" y="9675"/>
                </a:lnTo>
                <a:lnTo>
                  <a:pt x="123190" y="0"/>
                </a:lnTo>
                <a:lnTo>
                  <a:pt x="5210810" y="0"/>
                </a:lnTo>
                <a:lnTo>
                  <a:pt x="5258776" y="9675"/>
                </a:lnTo>
                <a:lnTo>
                  <a:pt x="5297932" y="36067"/>
                </a:lnTo>
                <a:lnTo>
                  <a:pt x="5324324" y="75223"/>
                </a:lnTo>
                <a:lnTo>
                  <a:pt x="5334000" y="123189"/>
                </a:lnTo>
                <a:lnTo>
                  <a:pt x="5334000" y="615950"/>
                </a:lnTo>
                <a:lnTo>
                  <a:pt x="5324324" y="663916"/>
                </a:lnTo>
                <a:lnTo>
                  <a:pt x="5297932" y="703071"/>
                </a:lnTo>
                <a:lnTo>
                  <a:pt x="5258776" y="729464"/>
                </a:lnTo>
                <a:lnTo>
                  <a:pt x="5210810" y="739139"/>
                </a:lnTo>
                <a:lnTo>
                  <a:pt x="123190" y="739139"/>
                </a:lnTo>
                <a:lnTo>
                  <a:pt x="75239" y="729464"/>
                </a:lnTo>
                <a:lnTo>
                  <a:pt x="36082" y="703071"/>
                </a:lnTo>
                <a:lnTo>
                  <a:pt x="9681" y="663916"/>
                </a:lnTo>
                <a:lnTo>
                  <a:pt x="0" y="615950"/>
                </a:lnTo>
                <a:lnTo>
                  <a:pt x="0" y="123189"/>
                </a:lnTo>
                <a:close/>
              </a:path>
            </a:pathLst>
          </a:custGeom>
          <a:ln w="25908">
            <a:solidFill>
              <a:srgbClr val="FFFFFF"/>
            </a:solidFill>
          </a:ln>
        </p:spPr>
        <p:txBody>
          <a:bodyPr wrap="square" lIns="0" tIns="0" rIns="0" bIns="0" rtlCol="0"/>
          <a:lstStyle/>
          <a:p>
            <a:endParaRPr/>
          </a:p>
        </p:txBody>
      </p:sp>
      <p:sp>
        <p:nvSpPr>
          <p:cNvPr id="11" name="object 11"/>
          <p:cNvSpPr/>
          <p:nvPr/>
        </p:nvSpPr>
        <p:spPr>
          <a:xfrm>
            <a:off x="686562" y="4499609"/>
            <a:ext cx="7620000" cy="629920"/>
          </a:xfrm>
          <a:custGeom>
            <a:avLst/>
            <a:gdLst/>
            <a:ahLst/>
            <a:cxnLst/>
            <a:rect l="l" t="t" r="r" b="b"/>
            <a:pathLst>
              <a:path w="7620000" h="629920">
                <a:moveTo>
                  <a:pt x="0" y="629412"/>
                </a:moveTo>
                <a:lnTo>
                  <a:pt x="7620000" y="629412"/>
                </a:lnTo>
                <a:lnTo>
                  <a:pt x="7620000" y="0"/>
                </a:lnTo>
                <a:lnTo>
                  <a:pt x="0" y="0"/>
                </a:lnTo>
                <a:lnTo>
                  <a:pt x="0" y="629412"/>
                </a:lnTo>
                <a:close/>
              </a:path>
            </a:pathLst>
          </a:custGeom>
          <a:solidFill>
            <a:srgbClr val="FFFFFF">
              <a:alpha val="90194"/>
            </a:srgbClr>
          </a:solidFill>
        </p:spPr>
        <p:txBody>
          <a:bodyPr wrap="square" lIns="0" tIns="0" rIns="0" bIns="0" rtlCol="0"/>
          <a:lstStyle/>
          <a:p>
            <a:endParaRPr/>
          </a:p>
        </p:txBody>
      </p:sp>
      <p:sp>
        <p:nvSpPr>
          <p:cNvPr id="12" name="object 12"/>
          <p:cNvSpPr/>
          <p:nvPr/>
        </p:nvSpPr>
        <p:spPr>
          <a:xfrm>
            <a:off x="686562" y="4499609"/>
            <a:ext cx="7620000" cy="629920"/>
          </a:xfrm>
          <a:custGeom>
            <a:avLst/>
            <a:gdLst/>
            <a:ahLst/>
            <a:cxnLst/>
            <a:rect l="l" t="t" r="r" b="b"/>
            <a:pathLst>
              <a:path w="7620000" h="629920">
                <a:moveTo>
                  <a:pt x="0" y="629412"/>
                </a:moveTo>
                <a:lnTo>
                  <a:pt x="7620000" y="629412"/>
                </a:lnTo>
                <a:lnTo>
                  <a:pt x="7620000" y="0"/>
                </a:lnTo>
                <a:lnTo>
                  <a:pt x="0" y="0"/>
                </a:lnTo>
                <a:lnTo>
                  <a:pt x="0" y="629412"/>
                </a:lnTo>
                <a:close/>
              </a:path>
            </a:pathLst>
          </a:custGeom>
          <a:ln w="25908">
            <a:solidFill>
              <a:srgbClr val="5F497A"/>
            </a:solidFill>
          </a:ln>
        </p:spPr>
        <p:txBody>
          <a:bodyPr wrap="square" lIns="0" tIns="0" rIns="0" bIns="0" rtlCol="0"/>
          <a:lstStyle/>
          <a:p>
            <a:endParaRPr/>
          </a:p>
        </p:txBody>
      </p:sp>
      <p:sp>
        <p:nvSpPr>
          <p:cNvPr id="13" name="object 13"/>
          <p:cNvSpPr/>
          <p:nvPr/>
        </p:nvSpPr>
        <p:spPr>
          <a:xfrm>
            <a:off x="1067561" y="4129278"/>
            <a:ext cx="5334000" cy="739140"/>
          </a:xfrm>
          <a:custGeom>
            <a:avLst/>
            <a:gdLst/>
            <a:ahLst/>
            <a:cxnLst/>
            <a:rect l="l" t="t" r="r" b="b"/>
            <a:pathLst>
              <a:path w="5334000" h="739139">
                <a:moveTo>
                  <a:pt x="5210810" y="0"/>
                </a:moveTo>
                <a:lnTo>
                  <a:pt x="123190" y="0"/>
                </a:lnTo>
                <a:lnTo>
                  <a:pt x="75239" y="9675"/>
                </a:lnTo>
                <a:lnTo>
                  <a:pt x="36082" y="36068"/>
                </a:lnTo>
                <a:lnTo>
                  <a:pt x="9681" y="75223"/>
                </a:lnTo>
                <a:lnTo>
                  <a:pt x="0" y="123190"/>
                </a:lnTo>
                <a:lnTo>
                  <a:pt x="0" y="615950"/>
                </a:lnTo>
                <a:lnTo>
                  <a:pt x="9681" y="663916"/>
                </a:lnTo>
                <a:lnTo>
                  <a:pt x="36082" y="703072"/>
                </a:lnTo>
                <a:lnTo>
                  <a:pt x="75239" y="729464"/>
                </a:lnTo>
                <a:lnTo>
                  <a:pt x="123190" y="739140"/>
                </a:lnTo>
                <a:lnTo>
                  <a:pt x="5210810" y="739140"/>
                </a:lnTo>
                <a:lnTo>
                  <a:pt x="5258776" y="729464"/>
                </a:lnTo>
                <a:lnTo>
                  <a:pt x="5297932" y="703072"/>
                </a:lnTo>
                <a:lnTo>
                  <a:pt x="5324324" y="663916"/>
                </a:lnTo>
                <a:lnTo>
                  <a:pt x="5334000" y="615950"/>
                </a:lnTo>
                <a:lnTo>
                  <a:pt x="5334000" y="123190"/>
                </a:lnTo>
                <a:lnTo>
                  <a:pt x="5324324" y="75223"/>
                </a:lnTo>
                <a:lnTo>
                  <a:pt x="5297932" y="36068"/>
                </a:lnTo>
                <a:lnTo>
                  <a:pt x="5258776" y="9675"/>
                </a:lnTo>
                <a:lnTo>
                  <a:pt x="5210810" y="0"/>
                </a:lnTo>
                <a:close/>
              </a:path>
            </a:pathLst>
          </a:custGeom>
          <a:solidFill>
            <a:srgbClr val="B3A1C6"/>
          </a:solidFill>
        </p:spPr>
        <p:txBody>
          <a:bodyPr wrap="square" lIns="0" tIns="0" rIns="0" bIns="0" rtlCol="0"/>
          <a:lstStyle/>
          <a:p>
            <a:endParaRPr/>
          </a:p>
        </p:txBody>
      </p:sp>
      <p:sp>
        <p:nvSpPr>
          <p:cNvPr id="14" name="object 14"/>
          <p:cNvSpPr/>
          <p:nvPr/>
        </p:nvSpPr>
        <p:spPr>
          <a:xfrm>
            <a:off x="1067561" y="4129278"/>
            <a:ext cx="5334000" cy="739140"/>
          </a:xfrm>
          <a:custGeom>
            <a:avLst/>
            <a:gdLst/>
            <a:ahLst/>
            <a:cxnLst/>
            <a:rect l="l" t="t" r="r" b="b"/>
            <a:pathLst>
              <a:path w="5334000" h="739139">
                <a:moveTo>
                  <a:pt x="0" y="123190"/>
                </a:moveTo>
                <a:lnTo>
                  <a:pt x="9681" y="75223"/>
                </a:lnTo>
                <a:lnTo>
                  <a:pt x="36082" y="36068"/>
                </a:lnTo>
                <a:lnTo>
                  <a:pt x="75239" y="9675"/>
                </a:lnTo>
                <a:lnTo>
                  <a:pt x="123190" y="0"/>
                </a:lnTo>
                <a:lnTo>
                  <a:pt x="5210810" y="0"/>
                </a:lnTo>
                <a:lnTo>
                  <a:pt x="5258776" y="9675"/>
                </a:lnTo>
                <a:lnTo>
                  <a:pt x="5297932" y="36068"/>
                </a:lnTo>
                <a:lnTo>
                  <a:pt x="5324324" y="75223"/>
                </a:lnTo>
                <a:lnTo>
                  <a:pt x="5334000" y="123190"/>
                </a:lnTo>
                <a:lnTo>
                  <a:pt x="5334000" y="615950"/>
                </a:lnTo>
                <a:lnTo>
                  <a:pt x="5324324" y="663916"/>
                </a:lnTo>
                <a:lnTo>
                  <a:pt x="5297932" y="703072"/>
                </a:lnTo>
                <a:lnTo>
                  <a:pt x="5258776" y="729464"/>
                </a:lnTo>
                <a:lnTo>
                  <a:pt x="5210810" y="739140"/>
                </a:lnTo>
                <a:lnTo>
                  <a:pt x="123190" y="739140"/>
                </a:lnTo>
                <a:lnTo>
                  <a:pt x="75239" y="729464"/>
                </a:lnTo>
                <a:lnTo>
                  <a:pt x="36082" y="703072"/>
                </a:lnTo>
                <a:lnTo>
                  <a:pt x="9681" y="663916"/>
                </a:lnTo>
                <a:lnTo>
                  <a:pt x="0" y="615950"/>
                </a:lnTo>
                <a:lnTo>
                  <a:pt x="0" y="123190"/>
                </a:lnTo>
                <a:close/>
              </a:path>
            </a:pathLst>
          </a:custGeom>
          <a:ln w="25908">
            <a:solidFill>
              <a:srgbClr val="FFFFFF"/>
            </a:solidFill>
          </a:ln>
        </p:spPr>
        <p:txBody>
          <a:bodyPr wrap="square" lIns="0" tIns="0" rIns="0" bIns="0" rtlCol="0"/>
          <a:lstStyle/>
          <a:p>
            <a:endParaRPr/>
          </a:p>
        </p:txBody>
      </p:sp>
      <p:sp>
        <p:nvSpPr>
          <p:cNvPr id="15" name="object 15"/>
          <p:cNvSpPr/>
          <p:nvPr/>
        </p:nvSpPr>
        <p:spPr>
          <a:xfrm>
            <a:off x="686562" y="5633465"/>
            <a:ext cx="7620000" cy="629920"/>
          </a:xfrm>
          <a:custGeom>
            <a:avLst/>
            <a:gdLst/>
            <a:ahLst/>
            <a:cxnLst/>
            <a:rect l="l" t="t" r="r" b="b"/>
            <a:pathLst>
              <a:path w="7620000" h="629920">
                <a:moveTo>
                  <a:pt x="0" y="629412"/>
                </a:moveTo>
                <a:lnTo>
                  <a:pt x="7620000" y="629412"/>
                </a:lnTo>
                <a:lnTo>
                  <a:pt x="7620000" y="0"/>
                </a:lnTo>
                <a:lnTo>
                  <a:pt x="0" y="0"/>
                </a:lnTo>
                <a:lnTo>
                  <a:pt x="0" y="629412"/>
                </a:lnTo>
                <a:close/>
              </a:path>
            </a:pathLst>
          </a:custGeom>
          <a:solidFill>
            <a:srgbClr val="FFFFFF">
              <a:alpha val="90194"/>
            </a:srgbClr>
          </a:solidFill>
        </p:spPr>
        <p:txBody>
          <a:bodyPr wrap="square" lIns="0" tIns="0" rIns="0" bIns="0" rtlCol="0"/>
          <a:lstStyle/>
          <a:p>
            <a:endParaRPr/>
          </a:p>
        </p:txBody>
      </p:sp>
      <p:sp>
        <p:nvSpPr>
          <p:cNvPr id="16" name="object 16"/>
          <p:cNvSpPr/>
          <p:nvPr/>
        </p:nvSpPr>
        <p:spPr>
          <a:xfrm>
            <a:off x="686562" y="5633465"/>
            <a:ext cx="7620000" cy="629920"/>
          </a:xfrm>
          <a:custGeom>
            <a:avLst/>
            <a:gdLst/>
            <a:ahLst/>
            <a:cxnLst/>
            <a:rect l="l" t="t" r="r" b="b"/>
            <a:pathLst>
              <a:path w="7620000" h="629920">
                <a:moveTo>
                  <a:pt x="0" y="629412"/>
                </a:moveTo>
                <a:lnTo>
                  <a:pt x="7620000" y="629412"/>
                </a:lnTo>
                <a:lnTo>
                  <a:pt x="7620000" y="0"/>
                </a:lnTo>
                <a:lnTo>
                  <a:pt x="0" y="0"/>
                </a:lnTo>
                <a:lnTo>
                  <a:pt x="0" y="629412"/>
                </a:lnTo>
                <a:close/>
              </a:path>
            </a:pathLst>
          </a:custGeom>
          <a:ln w="25908">
            <a:solidFill>
              <a:srgbClr val="5F497A"/>
            </a:solidFill>
          </a:ln>
        </p:spPr>
        <p:txBody>
          <a:bodyPr wrap="square" lIns="0" tIns="0" rIns="0" bIns="0" rtlCol="0"/>
          <a:lstStyle/>
          <a:p>
            <a:endParaRPr/>
          </a:p>
        </p:txBody>
      </p:sp>
      <p:sp>
        <p:nvSpPr>
          <p:cNvPr id="17" name="object 17"/>
          <p:cNvSpPr/>
          <p:nvPr/>
        </p:nvSpPr>
        <p:spPr>
          <a:xfrm>
            <a:off x="1067561" y="5263134"/>
            <a:ext cx="5334000" cy="739140"/>
          </a:xfrm>
          <a:custGeom>
            <a:avLst/>
            <a:gdLst/>
            <a:ahLst/>
            <a:cxnLst/>
            <a:rect l="l" t="t" r="r" b="b"/>
            <a:pathLst>
              <a:path w="5334000" h="739139">
                <a:moveTo>
                  <a:pt x="5210810" y="0"/>
                </a:moveTo>
                <a:lnTo>
                  <a:pt x="123190" y="0"/>
                </a:lnTo>
                <a:lnTo>
                  <a:pt x="75239" y="9675"/>
                </a:lnTo>
                <a:lnTo>
                  <a:pt x="36082" y="36067"/>
                </a:lnTo>
                <a:lnTo>
                  <a:pt x="9681" y="75223"/>
                </a:lnTo>
                <a:lnTo>
                  <a:pt x="0" y="123189"/>
                </a:lnTo>
                <a:lnTo>
                  <a:pt x="0" y="615949"/>
                </a:lnTo>
                <a:lnTo>
                  <a:pt x="9681" y="663900"/>
                </a:lnTo>
                <a:lnTo>
                  <a:pt x="36082" y="703057"/>
                </a:lnTo>
                <a:lnTo>
                  <a:pt x="75239" y="729458"/>
                </a:lnTo>
                <a:lnTo>
                  <a:pt x="123190" y="739139"/>
                </a:lnTo>
                <a:lnTo>
                  <a:pt x="5210810" y="739139"/>
                </a:lnTo>
                <a:lnTo>
                  <a:pt x="5258776" y="729458"/>
                </a:lnTo>
                <a:lnTo>
                  <a:pt x="5297932" y="703057"/>
                </a:lnTo>
                <a:lnTo>
                  <a:pt x="5324324" y="663900"/>
                </a:lnTo>
                <a:lnTo>
                  <a:pt x="5334000" y="615949"/>
                </a:lnTo>
                <a:lnTo>
                  <a:pt x="5334000" y="123189"/>
                </a:lnTo>
                <a:lnTo>
                  <a:pt x="5324324" y="75223"/>
                </a:lnTo>
                <a:lnTo>
                  <a:pt x="5297932" y="36067"/>
                </a:lnTo>
                <a:lnTo>
                  <a:pt x="5258776" y="9675"/>
                </a:lnTo>
                <a:lnTo>
                  <a:pt x="5210810" y="0"/>
                </a:lnTo>
                <a:close/>
              </a:path>
            </a:pathLst>
          </a:custGeom>
          <a:solidFill>
            <a:srgbClr val="B3A1C6"/>
          </a:solidFill>
        </p:spPr>
        <p:txBody>
          <a:bodyPr wrap="square" lIns="0" tIns="0" rIns="0" bIns="0" rtlCol="0"/>
          <a:lstStyle/>
          <a:p>
            <a:endParaRPr/>
          </a:p>
        </p:txBody>
      </p:sp>
      <p:sp>
        <p:nvSpPr>
          <p:cNvPr id="18" name="object 18"/>
          <p:cNvSpPr/>
          <p:nvPr/>
        </p:nvSpPr>
        <p:spPr>
          <a:xfrm>
            <a:off x="1067561" y="5263134"/>
            <a:ext cx="5334000" cy="739140"/>
          </a:xfrm>
          <a:custGeom>
            <a:avLst/>
            <a:gdLst/>
            <a:ahLst/>
            <a:cxnLst/>
            <a:rect l="l" t="t" r="r" b="b"/>
            <a:pathLst>
              <a:path w="5334000" h="739139">
                <a:moveTo>
                  <a:pt x="0" y="123189"/>
                </a:moveTo>
                <a:lnTo>
                  <a:pt x="9681" y="75223"/>
                </a:lnTo>
                <a:lnTo>
                  <a:pt x="36082" y="36067"/>
                </a:lnTo>
                <a:lnTo>
                  <a:pt x="75239" y="9675"/>
                </a:lnTo>
                <a:lnTo>
                  <a:pt x="123190" y="0"/>
                </a:lnTo>
                <a:lnTo>
                  <a:pt x="5210810" y="0"/>
                </a:lnTo>
                <a:lnTo>
                  <a:pt x="5258776" y="9675"/>
                </a:lnTo>
                <a:lnTo>
                  <a:pt x="5297932" y="36067"/>
                </a:lnTo>
                <a:lnTo>
                  <a:pt x="5324324" y="75223"/>
                </a:lnTo>
                <a:lnTo>
                  <a:pt x="5334000" y="123189"/>
                </a:lnTo>
                <a:lnTo>
                  <a:pt x="5334000" y="615949"/>
                </a:lnTo>
                <a:lnTo>
                  <a:pt x="5324324" y="663900"/>
                </a:lnTo>
                <a:lnTo>
                  <a:pt x="5297932" y="703057"/>
                </a:lnTo>
                <a:lnTo>
                  <a:pt x="5258776" y="729458"/>
                </a:lnTo>
                <a:lnTo>
                  <a:pt x="5210810" y="739139"/>
                </a:lnTo>
                <a:lnTo>
                  <a:pt x="123190" y="739139"/>
                </a:lnTo>
                <a:lnTo>
                  <a:pt x="75239" y="729458"/>
                </a:lnTo>
                <a:lnTo>
                  <a:pt x="36082" y="703057"/>
                </a:lnTo>
                <a:lnTo>
                  <a:pt x="9681" y="663900"/>
                </a:lnTo>
                <a:lnTo>
                  <a:pt x="0" y="615949"/>
                </a:lnTo>
                <a:lnTo>
                  <a:pt x="0" y="123189"/>
                </a:lnTo>
                <a:close/>
              </a:path>
            </a:pathLst>
          </a:custGeom>
          <a:ln w="25908">
            <a:solidFill>
              <a:srgbClr val="FFFFFF"/>
            </a:solidFill>
          </a:ln>
        </p:spPr>
        <p:txBody>
          <a:bodyPr wrap="square" lIns="0" tIns="0" rIns="0" bIns="0" rtlCol="0"/>
          <a:lstStyle/>
          <a:p>
            <a:endParaRPr/>
          </a:p>
        </p:txBody>
      </p:sp>
      <p:sp>
        <p:nvSpPr>
          <p:cNvPr id="19" name="object 19"/>
          <p:cNvSpPr txBox="1"/>
          <p:nvPr/>
        </p:nvSpPr>
        <p:spPr>
          <a:xfrm>
            <a:off x="1291844" y="1990089"/>
            <a:ext cx="3169285" cy="3808729"/>
          </a:xfrm>
          <a:prstGeom prst="rect">
            <a:avLst/>
          </a:prstGeom>
        </p:spPr>
        <p:txBody>
          <a:bodyPr vert="horz" wrap="square" lIns="0" tIns="12065" rIns="0" bIns="0" rtlCol="0">
            <a:spAutoFit/>
          </a:bodyPr>
          <a:lstStyle/>
          <a:p>
            <a:pPr marL="325120" indent="-312420">
              <a:lnSpc>
                <a:spcPct val="100000"/>
              </a:lnSpc>
              <a:spcBef>
                <a:spcPts val="95"/>
              </a:spcBef>
              <a:buFont typeface="Trebuchet MS"/>
              <a:buAutoNum type="arabicPeriod"/>
              <a:tabLst>
                <a:tab pos="325120" algn="l"/>
              </a:tabLst>
            </a:pPr>
            <a:r>
              <a:rPr sz="2500" spc="-114" dirty="0">
                <a:solidFill>
                  <a:srgbClr val="FFFFFF"/>
                </a:solidFill>
                <a:latin typeface="Arial"/>
                <a:cs typeface="Arial"/>
              </a:rPr>
              <a:t>Objectives</a:t>
            </a:r>
            <a:endParaRPr sz="2500">
              <a:latin typeface="Arial"/>
              <a:cs typeface="Arial"/>
            </a:endParaRPr>
          </a:p>
          <a:p>
            <a:pPr>
              <a:lnSpc>
                <a:spcPct val="100000"/>
              </a:lnSpc>
              <a:buClr>
                <a:srgbClr val="FFFFFF"/>
              </a:buClr>
              <a:buFont typeface="Trebuchet MS"/>
              <a:buAutoNum type="arabicPeriod"/>
            </a:pPr>
            <a:endParaRPr sz="2800">
              <a:latin typeface="Times New Roman"/>
              <a:cs typeface="Times New Roman"/>
            </a:endParaRPr>
          </a:p>
          <a:p>
            <a:pPr>
              <a:lnSpc>
                <a:spcPct val="100000"/>
              </a:lnSpc>
              <a:spcBef>
                <a:spcPts val="10"/>
              </a:spcBef>
              <a:buClr>
                <a:srgbClr val="FFFFFF"/>
              </a:buClr>
              <a:buFont typeface="Trebuchet MS"/>
              <a:buAutoNum type="arabicPeriod"/>
            </a:pPr>
            <a:endParaRPr sz="2350">
              <a:latin typeface="Times New Roman"/>
              <a:cs typeface="Times New Roman"/>
            </a:endParaRPr>
          </a:p>
          <a:p>
            <a:pPr marL="325120" indent="-312420">
              <a:lnSpc>
                <a:spcPct val="100000"/>
              </a:lnSpc>
              <a:buFont typeface="Trebuchet MS"/>
              <a:buAutoNum type="arabicPeriod"/>
              <a:tabLst>
                <a:tab pos="325120" algn="l"/>
              </a:tabLst>
            </a:pPr>
            <a:r>
              <a:rPr sz="2500" spc="-85" dirty="0">
                <a:solidFill>
                  <a:srgbClr val="FFFFFF"/>
                </a:solidFill>
                <a:latin typeface="Arial"/>
                <a:cs typeface="Arial"/>
              </a:rPr>
              <a:t>Typical</a:t>
            </a:r>
            <a:r>
              <a:rPr sz="2500" spc="-80" dirty="0">
                <a:solidFill>
                  <a:srgbClr val="FFFFFF"/>
                </a:solidFill>
                <a:latin typeface="Arial"/>
                <a:cs typeface="Arial"/>
              </a:rPr>
              <a:t> </a:t>
            </a:r>
            <a:r>
              <a:rPr sz="2500" spc="-95" dirty="0">
                <a:solidFill>
                  <a:srgbClr val="FFFFFF"/>
                </a:solidFill>
                <a:latin typeface="Arial"/>
                <a:cs typeface="Arial"/>
              </a:rPr>
              <a:t>measurement</a:t>
            </a:r>
            <a:endParaRPr sz="2500">
              <a:latin typeface="Arial"/>
              <a:cs typeface="Arial"/>
            </a:endParaRPr>
          </a:p>
          <a:p>
            <a:pPr>
              <a:lnSpc>
                <a:spcPct val="100000"/>
              </a:lnSpc>
              <a:buClr>
                <a:srgbClr val="FFFFFF"/>
              </a:buClr>
              <a:buFont typeface="Trebuchet MS"/>
              <a:buAutoNum type="arabicPeriod"/>
            </a:pPr>
            <a:endParaRPr sz="2800">
              <a:latin typeface="Times New Roman"/>
              <a:cs typeface="Times New Roman"/>
            </a:endParaRPr>
          </a:p>
          <a:p>
            <a:pPr>
              <a:lnSpc>
                <a:spcPct val="100000"/>
              </a:lnSpc>
              <a:spcBef>
                <a:spcPts val="5"/>
              </a:spcBef>
              <a:buClr>
                <a:srgbClr val="FFFFFF"/>
              </a:buClr>
              <a:buFont typeface="Trebuchet MS"/>
              <a:buAutoNum type="arabicPeriod"/>
            </a:pPr>
            <a:endParaRPr sz="2350">
              <a:latin typeface="Times New Roman"/>
              <a:cs typeface="Times New Roman"/>
            </a:endParaRPr>
          </a:p>
          <a:p>
            <a:pPr marL="325120" indent="-312420">
              <a:lnSpc>
                <a:spcPct val="100000"/>
              </a:lnSpc>
              <a:buFont typeface="Trebuchet MS"/>
              <a:buAutoNum type="arabicPeriod"/>
              <a:tabLst>
                <a:tab pos="325120" algn="l"/>
              </a:tabLst>
            </a:pPr>
            <a:r>
              <a:rPr sz="2500" spc="-50" dirty="0">
                <a:solidFill>
                  <a:srgbClr val="FFFFFF"/>
                </a:solidFill>
                <a:latin typeface="Arial"/>
                <a:cs typeface="Arial"/>
              </a:rPr>
              <a:t>Criteria</a:t>
            </a:r>
            <a:endParaRPr sz="2500">
              <a:latin typeface="Arial"/>
              <a:cs typeface="Arial"/>
            </a:endParaRPr>
          </a:p>
          <a:p>
            <a:pPr>
              <a:lnSpc>
                <a:spcPct val="100000"/>
              </a:lnSpc>
              <a:buClr>
                <a:srgbClr val="FFFFFF"/>
              </a:buClr>
              <a:buFont typeface="Trebuchet MS"/>
              <a:buAutoNum type="arabicPeriod"/>
            </a:pPr>
            <a:endParaRPr sz="2800">
              <a:latin typeface="Times New Roman"/>
              <a:cs typeface="Times New Roman"/>
            </a:endParaRPr>
          </a:p>
          <a:p>
            <a:pPr>
              <a:lnSpc>
                <a:spcPct val="100000"/>
              </a:lnSpc>
              <a:spcBef>
                <a:spcPts val="10"/>
              </a:spcBef>
              <a:buClr>
                <a:srgbClr val="FFFFFF"/>
              </a:buClr>
              <a:buFont typeface="Trebuchet MS"/>
              <a:buAutoNum type="arabicPeriod"/>
            </a:pPr>
            <a:endParaRPr sz="2350">
              <a:latin typeface="Times New Roman"/>
              <a:cs typeface="Times New Roman"/>
            </a:endParaRPr>
          </a:p>
          <a:p>
            <a:pPr marL="325120" indent="-312420">
              <a:lnSpc>
                <a:spcPct val="100000"/>
              </a:lnSpc>
              <a:buFont typeface="Trebuchet MS"/>
              <a:buAutoNum type="arabicPeriod"/>
              <a:tabLst>
                <a:tab pos="325120" algn="l"/>
              </a:tabLst>
            </a:pPr>
            <a:r>
              <a:rPr sz="2500" spc="-130" dirty="0">
                <a:solidFill>
                  <a:srgbClr val="FFFFFF"/>
                </a:solidFill>
                <a:latin typeface="Arial"/>
                <a:cs typeface="Arial"/>
              </a:rPr>
              <a:t>Characteristics</a:t>
            </a:r>
            <a:endParaRPr sz="2500">
              <a:latin typeface="Arial"/>
              <a:cs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228600" y="304800"/>
            <a:ext cx="7924800" cy="6324600"/>
          </a:xfrm>
        </p:spPr>
        <p:txBody>
          <a:bodyPr>
            <a:noAutofit/>
          </a:bodyPr>
          <a:lstStyle/>
          <a:p>
            <a:pPr fontAlgn="base">
              <a:buNone/>
            </a:pPr>
            <a:r>
              <a:rPr lang="en-US" sz="2800" b="1" dirty="0" smtClean="0"/>
              <a:t>	</a:t>
            </a:r>
            <a:endParaRPr lang="en-US" sz="3600" u="sng" dirty="0" smtClean="0"/>
          </a:p>
        </p:txBody>
      </p:sp>
      <p:pic>
        <p:nvPicPr>
          <p:cNvPr id="4" name="Picture 3" descr="Image result for bpm architecture diagram"/>
          <p:cNvPicPr/>
          <p:nvPr/>
        </p:nvPicPr>
        <p:blipFill>
          <a:blip r:embed="rId3" cstate="print"/>
          <a:srcRect/>
          <a:stretch>
            <a:fillRect/>
          </a:stretch>
        </p:blipFill>
        <p:spPr bwMode="auto">
          <a:xfrm>
            <a:off x="228600" y="228600"/>
            <a:ext cx="79248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0"/>
            <a:ext cx="7239000" cy="762000"/>
          </a:xfrm>
        </p:spPr>
        <p:txBody>
          <a:bodyPr>
            <a:normAutofit/>
          </a:bodyPr>
          <a:lstStyle/>
          <a:p>
            <a:r>
              <a:rPr lang="en-US" sz="3600" dirty="0" smtClean="0"/>
              <a:t>BMP Applications: </a:t>
            </a:r>
            <a:endParaRPr lang="en-US" sz="3600" dirty="0" smtClean="0">
              <a:solidFill>
                <a:srgbClr val="99FFCC"/>
              </a:solidFill>
            </a:endParaRPr>
          </a:p>
        </p:txBody>
      </p:sp>
      <p:sp>
        <p:nvSpPr>
          <p:cNvPr id="22531" name="Rectangle 3"/>
          <p:cNvSpPr>
            <a:spLocks noGrp="1" noChangeArrowheads="1"/>
          </p:cNvSpPr>
          <p:nvPr>
            <p:ph type="body" idx="1"/>
          </p:nvPr>
        </p:nvSpPr>
        <p:spPr>
          <a:xfrm>
            <a:off x="228600" y="914400"/>
            <a:ext cx="7924800" cy="5715000"/>
          </a:xfrm>
        </p:spPr>
        <p:txBody>
          <a:bodyPr>
            <a:noAutofit/>
          </a:bodyPr>
          <a:lstStyle/>
          <a:p>
            <a:pPr fontAlgn="base">
              <a:buNone/>
            </a:pPr>
            <a:r>
              <a:rPr lang="en-US" sz="2800" b="1" dirty="0" smtClean="0"/>
              <a:t>	</a:t>
            </a:r>
            <a:r>
              <a:rPr lang="en-US" sz="3600" dirty="0" smtClean="0"/>
              <a:t>Business process management (BPM) is a systematic approach to making an organization's workflow more effective, more efficient and more capable of adapting to an ever-changing environment. </a:t>
            </a:r>
          </a:p>
          <a:p>
            <a:pPr fontAlgn="base">
              <a:buNone/>
            </a:pPr>
            <a:r>
              <a:rPr lang="en-US" sz="3600" dirty="0" smtClean="0"/>
              <a:t>	A business process is an activity or set of activities that will accomplish a specific organizational goal.</a:t>
            </a:r>
            <a:endParaRPr lang="en-US" sz="3600" u="sng"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228600"/>
            <a:ext cx="7239000" cy="762000"/>
          </a:xfrm>
        </p:spPr>
        <p:txBody>
          <a:bodyPr>
            <a:normAutofit fontScale="90000"/>
          </a:bodyPr>
          <a:lstStyle/>
          <a:p>
            <a:r>
              <a:rPr lang="en-US" dirty="0" smtClean="0"/>
              <a:t>7. Performance Dash boards: </a:t>
            </a:r>
            <a:endParaRPr lang="en-US" dirty="0" smtClean="0">
              <a:solidFill>
                <a:srgbClr val="99FFCC"/>
              </a:solidFill>
            </a:endParaRPr>
          </a:p>
        </p:txBody>
      </p:sp>
      <p:sp>
        <p:nvSpPr>
          <p:cNvPr id="22531" name="Rectangle 3"/>
          <p:cNvSpPr>
            <a:spLocks noGrp="1" noChangeArrowheads="1"/>
          </p:cNvSpPr>
          <p:nvPr>
            <p:ph type="body" idx="1"/>
          </p:nvPr>
        </p:nvSpPr>
        <p:spPr>
          <a:xfrm>
            <a:off x="228600" y="1143000"/>
            <a:ext cx="7924800" cy="5486400"/>
          </a:xfrm>
        </p:spPr>
        <p:txBody>
          <a:bodyPr>
            <a:noAutofit/>
          </a:bodyPr>
          <a:lstStyle/>
          <a:p>
            <a:pPr fontAlgn="base">
              <a:buNone/>
            </a:pPr>
            <a:r>
              <a:rPr lang="en-US" sz="3200" dirty="0" smtClean="0"/>
              <a:t>	A dashboard report provides visual feedback on the performance of a business, department, project, or campaign. </a:t>
            </a:r>
          </a:p>
          <a:p>
            <a:pPr fontAlgn="base">
              <a:buNone/>
            </a:pPr>
            <a:r>
              <a:rPr lang="en-US" sz="3200" dirty="0" smtClean="0"/>
              <a:t>	However, an effective dashboard provides more than just a summary of relevant data - if insight and analysis are also included, a dashboard can be a great tool for quickly reviewing key metrics as well as actions that need to be taken.</a:t>
            </a:r>
          </a:p>
          <a:p>
            <a:pPr eaLnBrk="1" hangingPunct="1">
              <a:buNone/>
            </a:pPr>
            <a:endParaRPr lang="en-US" sz="3600" u="sng"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228600" y="457200"/>
            <a:ext cx="7924800" cy="6172200"/>
          </a:xfrm>
        </p:spPr>
        <p:txBody>
          <a:bodyPr>
            <a:noAutofit/>
          </a:bodyPr>
          <a:lstStyle/>
          <a:p>
            <a:pPr fontAlgn="base">
              <a:buNone/>
            </a:pPr>
            <a:r>
              <a:rPr lang="en-US" sz="3100" dirty="0" smtClean="0"/>
              <a:t>	The people collecting and analyzing data may not be the final decision-makers, so including analysis and recommended actions in the dashboard can create a more useful report. Additionally, this can help close any communication gap between analysts and executives who need thorough information in order to make strategic decisions. </a:t>
            </a:r>
          </a:p>
          <a:p>
            <a:pPr fontAlgn="base">
              <a:buNone/>
            </a:pPr>
            <a:r>
              <a:rPr lang="en-US" sz="3100" dirty="0" smtClean="0"/>
              <a:t>	Ultimately, a dashboard has the potential to save time, provide clear communication, and drive business goals in the right direction.</a:t>
            </a:r>
            <a:endParaRPr lang="en-US" sz="3100" u="sng"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152400"/>
            <a:ext cx="7239000" cy="533400"/>
          </a:xfrm>
        </p:spPr>
        <p:txBody>
          <a:bodyPr>
            <a:normAutofit fontScale="90000"/>
          </a:bodyPr>
          <a:lstStyle/>
          <a:p>
            <a:pPr algn="ctr"/>
            <a:r>
              <a:rPr lang="en-US" dirty="0" smtClean="0"/>
              <a:t>Performance dashboards </a:t>
            </a:r>
            <a:endParaRPr lang="en-US" dirty="0" smtClean="0">
              <a:solidFill>
                <a:srgbClr val="99FFCC"/>
              </a:solidFill>
            </a:endParaRPr>
          </a:p>
        </p:txBody>
      </p:sp>
      <p:sp>
        <p:nvSpPr>
          <p:cNvPr id="22531" name="Rectangle 3"/>
          <p:cNvSpPr>
            <a:spLocks noGrp="1" noChangeArrowheads="1"/>
          </p:cNvSpPr>
          <p:nvPr>
            <p:ph type="body" idx="1"/>
          </p:nvPr>
        </p:nvSpPr>
        <p:spPr>
          <a:xfrm>
            <a:off x="228600" y="1143000"/>
            <a:ext cx="7924800" cy="5486400"/>
          </a:xfrm>
        </p:spPr>
        <p:txBody>
          <a:bodyPr>
            <a:noAutofit/>
          </a:bodyPr>
          <a:lstStyle/>
          <a:p>
            <a:pPr fontAlgn="base">
              <a:buNone/>
            </a:pPr>
            <a:r>
              <a:rPr lang="en-US" sz="2800" b="1" dirty="0" smtClean="0"/>
              <a:t>	</a:t>
            </a:r>
            <a:r>
              <a:rPr lang="en-US" sz="2800" b="1" dirty="0" smtClean="0"/>
              <a:t> </a:t>
            </a:r>
            <a:endParaRPr lang="en-US" sz="3200" dirty="0" smtClean="0"/>
          </a:p>
          <a:p>
            <a:pPr eaLnBrk="1" hangingPunct="1">
              <a:buNone/>
            </a:pPr>
            <a:endParaRPr lang="en-US" sz="3600" u="sng" dirty="0" smtClean="0"/>
          </a:p>
        </p:txBody>
      </p:sp>
      <p:pic>
        <p:nvPicPr>
          <p:cNvPr id="4" name="Picture 3" descr="Image result for performance dashboard templates"/>
          <p:cNvPicPr/>
          <p:nvPr/>
        </p:nvPicPr>
        <p:blipFill>
          <a:blip r:embed="rId3" cstate="print"/>
          <a:srcRect/>
          <a:stretch>
            <a:fillRect/>
          </a:stretch>
        </p:blipFill>
        <p:spPr bwMode="auto">
          <a:xfrm>
            <a:off x="228600" y="762000"/>
            <a:ext cx="77724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152400"/>
            <a:ext cx="7239000" cy="609600"/>
          </a:xfrm>
        </p:spPr>
        <p:txBody>
          <a:bodyPr>
            <a:normAutofit/>
          </a:bodyPr>
          <a:lstStyle/>
          <a:p>
            <a:pPr algn="ctr"/>
            <a:r>
              <a:rPr lang="en-US" dirty="0" smtClean="0"/>
              <a:t>Performance dashboards </a:t>
            </a:r>
            <a:endParaRPr lang="en-US" dirty="0" smtClean="0">
              <a:solidFill>
                <a:srgbClr val="99FFCC"/>
              </a:solidFill>
            </a:endParaRPr>
          </a:p>
        </p:txBody>
      </p:sp>
      <p:sp>
        <p:nvSpPr>
          <p:cNvPr id="22531" name="Rectangle 3"/>
          <p:cNvSpPr>
            <a:spLocks noGrp="1" noChangeArrowheads="1"/>
          </p:cNvSpPr>
          <p:nvPr>
            <p:ph type="body" idx="1"/>
          </p:nvPr>
        </p:nvSpPr>
        <p:spPr>
          <a:xfrm>
            <a:off x="228600" y="1143000"/>
            <a:ext cx="7924800" cy="5486400"/>
          </a:xfrm>
        </p:spPr>
        <p:txBody>
          <a:bodyPr>
            <a:noAutofit/>
          </a:bodyPr>
          <a:lstStyle/>
          <a:p>
            <a:pPr fontAlgn="base">
              <a:buNone/>
            </a:pPr>
            <a:r>
              <a:rPr lang="en-US" sz="2800" b="1" dirty="0" smtClean="0"/>
              <a:t>	</a:t>
            </a:r>
            <a:r>
              <a:rPr lang="en-US" sz="2800" b="1" dirty="0" smtClean="0"/>
              <a:t> </a:t>
            </a:r>
            <a:endParaRPr lang="en-US" sz="3200" dirty="0" smtClean="0"/>
          </a:p>
          <a:p>
            <a:pPr eaLnBrk="1" hangingPunct="1">
              <a:buNone/>
            </a:pPr>
            <a:endParaRPr lang="en-US" sz="3600" u="sng" dirty="0" smtClean="0"/>
          </a:p>
        </p:txBody>
      </p:sp>
      <p:pic>
        <p:nvPicPr>
          <p:cNvPr id="4" name="Picture 3" descr="Image result for performance dashboard templates"/>
          <p:cNvPicPr/>
          <p:nvPr/>
        </p:nvPicPr>
        <p:blipFill>
          <a:blip r:embed="rId3" cstate="print"/>
          <a:srcRect/>
          <a:stretch>
            <a:fillRect/>
          </a:stretch>
        </p:blipFill>
        <p:spPr bwMode="auto">
          <a:xfrm>
            <a:off x="152400" y="762000"/>
            <a:ext cx="7924800" cy="5714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228600"/>
            <a:ext cx="7010400" cy="533400"/>
          </a:xfrm>
        </p:spPr>
        <p:txBody>
          <a:bodyPr>
            <a:normAutofit fontScale="90000"/>
          </a:bodyPr>
          <a:lstStyle/>
          <a:p>
            <a:pPr algn="ctr"/>
            <a:r>
              <a:rPr lang="en-US" dirty="0" smtClean="0"/>
              <a:t>Performance dashboards </a:t>
            </a:r>
            <a:endParaRPr lang="en-US" dirty="0" smtClean="0">
              <a:solidFill>
                <a:srgbClr val="99FFCC"/>
              </a:solidFill>
            </a:endParaRPr>
          </a:p>
        </p:txBody>
      </p:sp>
      <p:sp>
        <p:nvSpPr>
          <p:cNvPr id="22531" name="Rectangle 3"/>
          <p:cNvSpPr>
            <a:spLocks noGrp="1" noChangeArrowheads="1"/>
          </p:cNvSpPr>
          <p:nvPr>
            <p:ph type="body" idx="1"/>
          </p:nvPr>
        </p:nvSpPr>
        <p:spPr>
          <a:xfrm>
            <a:off x="228600" y="1143000"/>
            <a:ext cx="7924800" cy="5486400"/>
          </a:xfrm>
        </p:spPr>
        <p:txBody>
          <a:bodyPr>
            <a:noAutofit/>
          </a:bodyPr>
          <a:lstStyle/>
          <a:p>
            <a:pPr fontAlgn="base">
              <a:buNone/>
            </a:pPr>
            <a:r>
              <a:rPr lang="en-US" sz="2800" b="1" dirty="0" smtClean="0"/>
              <a:t>	</a:t>
            </a:r>
            <a:r>
              <a:rPr lang="en-US" sz="2800" b="1" dirty="0" smtClean="0"/>
              <a:t> </a:t>
            </a:r>
            <a:endParaRPr lang="en-US" sz="3200" dirty="0" smtClean="0"/>
          </a:p>
          <a:p>
            <a:pPr eaLnBrk="1" hangingPunct="1">
              <a:buNone/>
            </a:pPr>
            <a:endParaRPr lang="en-US" sz="3600" u="sng" dirty="0" smtClean="0"/>
          </a:p>
        </p:txBody>
      </p:sp>
      <p:pic>
        <p:nvPicPr>
          <p:cNvPr id="4" name="Picture 3" descr="https://d2myx53yhj7u4b.cloudfront.net/sites/default/files/ICExecutive-Dashboard.jpg"/>
          <p:cNvPicPr/>
          <p:nvPr/>
        </p:nvPicPr>
        <p:blipFill>
          <a:blip r:embed="rId3" cstate="print"/>
          <a:srcRect/>
          <a:stretch>
            <a:fillRect/>
          </a:stretch>
        </p:blipFill>
        <p:spPr bwMode="auto">
          <a:xfrm>
            <a:off x="304800" y="762000"/>
            <a:ext cx="77724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0"/>
            <a:ext cx="7239000" cy="1143000"/>
          </a:xfrm>
        </p:spPr>
        <p:txBody>
          <a:bodyPr>
            <a:normAutofit/>
          </a:bodyPr>
          <a:lstStyle/>
          <a:p>
            <a:pPr algn="ctr"/>
            <a:r>
              <a:rPr lang="en-US" sz="6000" dirty="0" smtClean="0"/>
              <a:t>END OF UNIT-3</a:t>
            </a:r>
            <a:endParaRPr lang="en-US" sz="6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1" y="307594"/>
            <a:ext cx="7617460" cy="6140142"/>
          </a:xfrm>
          <a:prstGeom prst="rect">
            <a:avLst/>
          </a:prstGeom>
        </p:spPr>
        <p:txBody>
          <a:bodyPr vert="horz" wrap="square" lIns="0" tIns="60960" rIns="0" bIns="0" rtlCol="0">
            <a:spAutoFit/>
          </a:bodyPr>
          <a:lstStyle/>
          <a:p>
            <a:pPr marL="12700">
              <a:lnSpc>
                <a:spcPct val="100000"/>
              </a:lnSpc>
              <a:spcBef>
                <a:spcPts val="480"/>
              </a:spcBef>
              <a:tabLst>
                <a:tab pos="527685" algn="l"/>
              </a:tabLst>
            </a:pPr>
            <a:r>
              <a:rPr sz="3000" b="1" spc="-160" dirty="0">
                <a:solidFill>
                  <a:srgbClr val="404040"/>
                </a:solidFill>
                <a:latin typeface="Arial"/>
                <a:cs typeface="Arial"/>
              </a:rPr>
              <a:t>1.	</a:t>
            </a:r>
            <a:r>
              <a:rPr sz="3000" b="1" spc="-40" dirty="0">
                <a:solidFill>
                  <a:srgbClr val="404040"/>
                </a:solidFill>
                <a:latin typeface="Arial"/>
                <a:cs typeface="Arial"/>
              </a:rPr>
              <a:t>Objectives</a:t>
            </a:r>
            <a:endParaRPr sz="3000" dirty="0">
              <a:latin typeface="Arial"/>
              <a:cs typeface="Arial"/>
            </a:endParaRPr>
          </a:p>
          <a:p>
            <a:pPr marL="527685" marR="5080" indent="-515620">
              <a:lnSpc>
                <a:spcPts val="3240"/>
              </a:lnSpc>
              <a:spcBef>
                <a:spcPts val="795"/>
              </a:spcBef>
              <a:tabLst>
                <a:tab pos="527685" algn="l"/>
              </a:tabLst>
            </a:pPr>
            <a:r>
              <a:rPr sz="3000" spc="155" dirty="0">
                <a:solidFill>
                  <a:srgbClr val="404040"/>
                </a:solidFill>
                <a:latin typeface="Arial"/>
                <a:cs typeface="Arial"/>
              </a:rPr>
              <a:t>-	</a:t>
            </a:r>
            <a:r>
              <a:rPr sz="3000" spc="-100" dirty="0">
                <a:solidFill>
                  <a:srgbClr val="404040"/>
                </a:solidFill>
                <a:latin typeface="Arial"/>
                <a:cs typeface="Arial"/>
              </a:rPr>
              <a:t>Performance </a:t>
            </a:r>
            <a:r>
              <a:rPr sz="3000" spc="-150" dirty="0">
                <a:solidFill>
                  <a:srgbClr val="404040"/>
                </a:solidFill>
                <a:latin typeface="Arial"/>
                <a:cs typeface="Arial"/>
              </a:rPr>
              <a:t>measurements </a:t>
            </a:r>
            <a:r>
              <a:rPr sz="3000" spc="-305" dirty="0">
                <a:solidFill>
                  <a:srgbClr val="404040"/>
                </a:solidFill>
                <a:latin typeface="Arial"/>
                <a:cs typeface="Arial"/>
              </a:rPr>
              <a:t>as </a:t>
            </a:r>
            <a:r>
              <a:rPr sz="3000" spc="-210" dirty="0">
                <a:solidFill>
                  <a:srgbClr val="404040"/>
                </a:solidFill>
                <a:latin typeface="Arial"/>
                <a:cs typeface="Arial"/>
              </a:rPr>
              <a:t>used </a:t>
            </a:r>
            <a:r>
              <a:rPr sz="3000" spc="20" dirty="0">
                <a:solidFill>
                  <a:srgbClr val="404040"/>
                </a:solidFill>
                <a:latin typeface="Arial"/>
                <a:cs typeface="Arial"/>
              </a:rPr>
              <a:t>to </a:t>
            </a:r>
            <a:r>
              <a:rPr sz="3000" spc="-130" dirty="0">
                <a:solidFill>
                  <a:srgbClr val="404040"/>
                </a:solidFill>
                <a:latin typeface="Arial"/>
                <a:cs typeface="Arial"/>
              </a:rPr>
              <a:t>achieve  </a:t>
            </a:r>
            <a:r>
              <a:rPr sz="3000" spc="-155" dirty="0">
                <a:solidFill>
                  <a:srgbClr val="404040"/>
                </a:solidFill>
                <a:latin typeface="Arial"/>
                <a:cs typeface="Arial"/>
              </a:rPr>
              <a:t>one </a:t>
            </a:r>
            <a:r>
              <a:rPr sz="3000" spc="-70" dirty="0">
                <a:solidFill>
                  <a:srgbClr val="404040"/>
                </a:solidFill>
                <a:latin typeface="Arial"/>
                <a:cs typeface="Arial"/>
              </a:rPr>
              <a:t>or </a:t>
            </a:r>
            <a:r>
              <a:rPr sz="3000" spc="-85" dirty="0">
                <a:solidFill>
                  <a:srgbClr val="404040"/>
                </a:solidFill>
                <a:latin typeface="Arial"/>
                <a:cs typeface="Arial"/>
              </a:rPr>
              <a:t>more </a:t>
            </a:r>
            <a:r>
              <a:rPr sz="3000" spc="-45" dirty="0">
                <a:solidFill>
                  <a:srgbClr val="404040"/>
                </a:solidFill>
                <a:latin typeface="Arial"/>
                <a:cs typeface="Arial"/>
              </a:rPr>
              <a:t>of </a:t>
            </a:r>
            <a:r>
              <a:rPr sz="3000" spc="-50" dirty="0">
                <a:solidFill>
                  <a:srgbClr val="404040"/>
                </a:solidFill>
                <a:latin typeface="Arial"/>
                <a:cs typeface="Arial"/>
              </a:rPr>
              <a:t>the following </a:t>
            </a:r>
            <a:r>
              <a:rPr sz="3000" spc="-270" dirty="0">
                <a:solidFill>
                  <a:srgbClr val="404040"/>
                </a:solidFill>
                <a:latin typeface="Arial"/>
                <a:cs typeface="Arial"/>
              </a:rPr>
              <a:t>six</a:t>
            </a:r>
            <a:r>
              <a:rPr sz="3000" spc="-85" dirty="0">
                <a:solidFill>
                  <a:srgbClr val="404040"/>
                </a:solidFill>
                <a:latin typeface="Arial"/>
                <a:cs typeface="Arial"/>
              </a:rPr>
              <a:t> </a:t>
            </a:r>
            <a:r>
              <a:rPr sz="3000" spc="-145" dirty="0">
                <a:solidFill>
                  <a:srgbClr val="404040"/>
                </a:solidFill>
                <a:latin typeface="Arial"/>
                <a:cs typeface="Arial"/>
              </a:rPr>
              <a:t>objectives:</a:t>
            </a:r>
            <a:endParaRPr sz="3000" dirty="0">
              <a:latin typeface="Arial"/>
              <a:cs typeface="Arial"/>
            </a:endParaRPr>
          </a:p>
          <a:p>
            <a:pPr marL="527685" indent="-514984">
              <a:lnSpc>
                <a:spcPct val="100000"/>
              </a:lnSpc>
              <a:buAutoNum type="alphaLcPeriod"/>
              <a:tabLst>
                <a:tab pos="527685" algn="l"/>
                <a:tab pos="528320" algn="l"/>
              </a:tabLst>
            </a:pPr>
            <a:r>
              <a:rPr sz="3000" spc="-175" dirty="0" smtClean="0">
                <a:solidFill>
                  <a:srgbClr val="404040"/>
                </a:solidFill>
                <a:latin typeface="Arial"/>
                <a:cs typeface="Arial"/>
              </a:rPr>
              <a:t>Establish </a:t>
            </a:r>
            <a:r>
              <a:rPr sz="3000" spc="-150" dirty="0">
                <a:solidFill>
                  <a:srgbClr val="404040"/>
                </a:solidFill>
                <a:latin typeface="Arial"/>
                <a:cs typeface="Arial"/>
              </a:rPr>
              <a:t>baseline </a:t>
            </a:r>
            <a:r>
              <a:rPr sz="3000" spc="-210" dirty="0">
                <a:solidFill>
                  <a:srgbClr val="404040"/>
                </a:solidFill>
                <a:latin typeface="Arial"/>
                <a:cs typeface="Arial"/>
              </a:rPr>
              <a:t>measures </a:t>
            </a:r>
            <a:r>
              <a:rPr sz="3000" spc="-35" dirty="0">
                <a:solidFill>
                  <a:srgbClr val="404040"/>
                </a:solidFill>
                <a:latin typeface="Arial"/>
                <a:cs typeface="Arial"/>
              </a:rPr>
              <a:t>and </a:t>
            </a:r>
            <a:r>
              <a:rPr sz="3000" spc="-80" dirty="0">
                <a:solidFill>
                  <a:srgbClr val="404040"/>
                </a:solidFill>
                <a:latin typeface="Arial"/>
                <a:cs typeface="Arial"/>
              </a:rPr>
              <a:t>reveal</a:t>
            </a:r>
            <a:r>
              <a:rPr sz="3000" spc="165" dirty="0">
                <a:solidFill>
                  <a:srgbClr val="404040"/>
                </a:solidFill>
                <a:latin typeface="Arial"/>
                <a:cs typeface="Arial"/>
              </a:rPr>
              <a:t> </a:t>
            </a:r>
            <a:r>
              <a:rPr sz="3000" spc="-125" dirty="0">
                <a:solidFill>
                  <a:srgbClr val="404040"/>
                </a:solidFill>
                <a:latin typeface="Arial"/>
                <a:cs typeface="Arial"/>
              </a:rPr>
              <a:t>trends</a:t>
            </a:r>
            <a:endParaRPr sz="3000" dirty="0">
              <a:latin typeface="Arial"/>
              <a:cs typeface="Arial"/>
            </a:endParaRPr>
          </a:p>
          <a:p>
            <a:pPr marL="527685" marR="1577975" indent="-514984">
              <a:lnSpc>
                <a:spcPts val="3240"/>
              </a:lnSpc>
              <a:spcBef>
                <a:spcPts val="770"/>
              </a:spcBef>
              <a:buAutoNum type="alphaLcPeriod"/>
              <a:tabLst>
                <a:tab pos="527685" algn="l"/>
                <a:tab pos="528320" algn="l"/>
              </a:tabLst>
            </a:pPr>
            <a:r>
              <a:rPr sz="3000" spc="-80" dirty="0">
                <a:solidFill>
                  <a:srgbClr val="404040"/>
                </a:solidFill>
                <a:latin typeface="Arial"/>
                <a:cs typeface="Arial"/>
              </a:rPr>
              <a:t>Determine </a:t>
            </a:r>
            <a:r>
              <a:rPr sz="3000" spc="-105" dirty="0">
                <a:solidFill>
                  <a:srgbClr val="404040"/>
                </a:solidFill>
                <a:latin typeface="Arial"/>
                <a:cs typeface="Arial"/>
              </a:rPr>
              <a:t>which </a:t>
            </a:r>
            <a:r>
              <a:rPr sz="3000" spc="-300" dirty="0">
                <a:solidFill>
                  <a:srgbClr val="404040"/>
                </a:solidFill>
                <a:latin typeface="Arial"/>
                <a:cs typeface="Arial"/>
              </a:rPr>
              <a:t>processes </a:t>
            </a:r>
            <a:r>
              <a:rPr sz="3000" spc="-140" dirty="0">
                <a:solidFill>
                  <a:srgbClr val="404040"/>
                </a:solidFill>
                <a:latin typeface="Arial"/>
                <a:cs typeface="Arial"/>
              </a:rPr>
              <a:t>need </a:t>
            </a:r>
            <a:r>
              <a:rPr sz="3000" spc="25" dirty="0">
                <a:solidFill>
                  <a:srgbClr val="404040"/>
                </a:solidFill>
                <a:latin typeface="Arial"/>
                <a:cs typeface="Arial"/>
              </a:rPr>
              <a:t>to </a:t>
            </a:r>
            <a:r>
              <a:rPr sz="3000" spc="-114" dirty="0">
                <a:solidFill>
                  <a:srgbClr val="404040"/>
                </a:solidFill>
                <a:latin typeface="Arial"/>
                <a:cs typeface="Arial"/>
              </a:rPr>
              <a:t>be  </a:t>
            </a:r>
            <a:r>
              <a:rPr sz="3000" spc="-45" dirty="0">
                <a:solidFill>
                  <a:srgbClr val="404040"/>
                </a:solidFill>
                <a:latin typeface="Arial"/>
                <a:cs typeface="Arial"/>
              </a:rPr>
              <a:t>improved</a:t>
            </a:r>
            <a:endParaRPr sz="3000" dirty="0">
              <a:latin typeface="Arial"/>
              <a:cs typeface="Arial"/>
            </a:endParaRPr>
          </a:p>
          <a:p>
            <a:pPr marL="527685" indent="-514984">
              <a:lnSpc>
                <a:spcPct val="100000"/>
              </a:lnSpc>
              <a:spcBef>
                <a:spcPts val="310"/>
              </a:spcBef>
              <a:buAutoNum type="alphaLcPeriod"/>
              <a:tabLst>
                <a:tab pos="527685" algn="l"/>
                <a:tab pos="528320" algn="l"/>
              </a:tabLst>
            </a:pPr>
            <a:r>
              <a:rPr sz="3000" spc="-70" dirty="0">
                <a:solidFill>
                  <a:srgbClr val="404040"/>
                </a:solidFill>
                <a:latin typeface="Arial"/>
                <a:cs typeface="Arial"/>
              </a:rPr>
              <a:t>Indicate </a:t>
            </a:r>
            <a:r>
              <a:rPr sz="3000" spc="-265" dirty="0">
                <a:solidFill>
                  <a:srgbClr val="404040"/>
                </a:solidFill>
                <a:latin typeface="Arial"/>
                <a:cs typeface="Arial"/>
              </a:rPr>
              <a:t>process </a:t>
            </a:r>
            <a:r>
              <a:rPr sz="3000" spc="-170" dirty="0">
                <a:solidFill>
                  <a:srgbClr val="404040"/>
                </a:solidFill>
                <a:latin typeface="Arial"/>
                <a:cs typeface="Arial"/>
              </a:rPr>
              <a:t>gains </a:t>
            </a:r>
            <a:r>
              <a:rPr sz="3000" spc="-35" dirty="0">
                <a:solidFill>
                  <a:srgbClr val="404040"/>
                </a:solidFill>
                <a:latin typeface="Arial"/>
                <a:cs typeface="Arial"/>
              </a:rPr>
              <a:t>and</a:t>
            </a:r>
            <a:r>
              <a:rPr sz="3000" spc="-390" dirty="0">
                <a:solidFill>
                  <a:srgbClr val="404040"/>
                </a:solidFill>
                <a:latin typeface="Arial"/>
                <a:cs typeface="Arial"/>
              </a:rPr>
              <a:t> </a:t>
            </a:r>
            <a:r>
              <a:rPr sz="3000" spc="-370" dirty="0">
                <a:solidFill>
                  <a:srgbClr val="404040"/>
                </a:solidFill>
                <a:latin typeface="Arial"/>
                <a:cs typeface="Arial"/>
              </a:rPr>
              <a:t>losses</a:t>
            </a:r>
            <a:endParaRPr sz="3000" dirty="0">
              <a:latin typeface="Arial"/>
              <a:cs typeface="Arial"/>
            </a:endParaRPr>
          </a:p>
          <a:p>
            <a:pPr marL="527685" indent="-514984">
              <a:lnSpc>
                <a:spcPct val="100000"/>
              </a:lnSpc>
              <a:spcBef>
                <a:spcPts val="360"/>
              </a:spcBef>
              <a:buAutoNum type="alphaLcPeriod"/>
              <a:tabLst>
                <a:tab pos="527685" algn="l"/>
                <a:tab pos="528320" algn="l"/>
              </a:tabLst>
            </a:pPr>
            <a:r>
              <a:rPr sz="3000" spc="-105" dirty="0">
                <a:solidFill>
                  <a:srgbClr val="404040"/>
                </a:solidFill>
                <a:latin typeface="Arial"/>
                <a:cs typeface="Arial"/>
              </a:rPr>
              <a:t>Compare </a:t>
            </a:r>
            <a:r>
              <a:rPr sz="3000" spc="-175" dirty="0">
                <a:solidFill>
                  <a:srgbClr val="404040"/>
                </a:solidFill>
                <a:latin typeface="Arial"/>
                <a:cs typeface="Arial"/>
              </a:rPr>
              <a:t>goals </a:t>
            </a:r>
            <a:r>
              <a:rPr sz="3000" spc="20" dirty="0">
                <a:solidFill>
                  <a:srgbClr val="404040"/>
                </a:solidFill>
                <a:latin typeface="Arial"/>
                <a:cs typeface="Arial"/>
              </a:rPr>
              <a:t>with </a:t>
            </a:r>
            <a:r>
              <a:rPr sz="3000" spc="-25" dirty="0">
                <a:solidFill>
                  <a:srgbClr val="404040"/>
                </a:solidFill>
                <a:latin typeface="Arial"/>
                <a:cs typeface="Arial"/>
              </a:rPr>
              <a:t>actual</a:t>
            </a:r>
            <a:r>
              <a:rPr sz="3000" spc="-100" dirty="0">
                <a:solidFill>
                  <a:srgbClr val="404040"/>
                </a:solidFill>
                <a:latin typeface="Arial"/>
                <a:cs typeface="Arial"/>
              </a:rPr>
              <a:t> </a:t>
            </a:r>
            <a:r>
              <a:rPr sz="3000" spc="-85" dirty="0">
                <a:solidFill>
                  <a:srgbClr val="404040"/>
                </a:solidFill>
                <a:latin typeface="Arial"/>
                <a:cs typeface="Arial"/>
              </a:rPr>
              <a:t>performance</a:t>
            </a:r>
            <a:endParaRPr sz="3000" dirty="0">
              <a:latin typeface="Arial"/>
              <a:cs typeface="Arial"/>
            </a:endParaRPr>
          </a:p>
          <a:p>
            <a:pPr marL="527685" marR="522605" indent="-514984">
              <a:lnSpc>
                <a:spcPts val="3240"/>
              </a:lnSpc>
              <a:spcBef>
                <a:spcPts val="770"/>
              </a:spcBef>
              <a:buAutoNum type="alphaLcPeriod"/>
              <a:tabLst>
                <a:tab pos="527685" algn="l"/>
                <a:tab pos="528320" algn="l"/>
              </a:tabLst>
            </a:pPr>
            <a:r>
              <a:rPr sz="3000" spc="-50" dirty="0">
                <a:solidFill>
                  <a:srgbClr val="404040"/>
                </a:solidFill>
                <a:latin typeface="Arial"/>
                <a:cs typeface="Arial"/>
              </a:rPr>
              <a:t>provide </a:t>
            </a:r>
            <a:r>
              <a:rPr sz="3000" spc="-25" dirty="0">
                <a:solidFill>
                  <a:srgbClr val="404040"/>
                </a:solidFill>
                <a:latin typeface="Arial"/>
                <a:cs typeface="Arial"/>
              </a:rPr>
              <a:t>information </a:t>
            </a:r>
            <a:r>
              <a:rPr sz="3000" spc="-30" dirty="0">
                <a:solidFill>
                  <a:srgbClr val="404040"/>
                </a:solidFill>
                <a:latin typeface="Arial"/>
                <a:cs typeface="Arial"/>
              </a:rPr>
              <a:t>for </a:t>
            </a:r>
            <a:r>
              <a:rPr sz="3000" spc="-20" dirty="0">
                <a:solidFill>
                  <a:srgbClr val="404040"/>
                </a:solidFill>
                <a:latin typeface="Arial"/>
                <a:cs typeface="Arial"/>
              </a:rPr>
              <a:t>individual </a:t>
            </a:r>
            <a:r>
              <a:rPr sz="3000" spc="-40" dirty="0">
                <a:solidFill>
                  <a:srgbClr val="404040"/>
                </a:solidFill>
                <a:latin typeface="Arial"/>
                <a:cs typeface="Arial"/>
              </a:rPr>
              <a:t>and</a:t>
            </a:r>
            <a:r>
              <a:rPr sz="3000" spc="-290" dirty="0">
                <a:solidFill>
                  <a:srgbClr val="404040"/>
                </a:solidFill>
                <a:latin typeface="Arial"/>
                <a:cs typeface="Arial"/>
              </a:rPr>
              <a:t> </a:t>
            </a:r>
            <a:r>
              <a:rPr sz="3000" spc="-15" dirty="0">
                <a:solidFill>
                  <a:srgbClr val="404040"/>
                </a:solidFill>
                <a:latin typeface="Arial"/>
                <a:cs typeface="Arial"/>
              </a:rPr>
              <a:t>team  </a:t>
            </a:r>
            <a:r>
              <a:rPr sz="3000" spc="-35" dirty="0">
                <a:solidFill>
                  <a:srgbClr val="404040"/>
                </a:solidFill>
                <a:latin typeface="Arial"/>
                <a:cs typeface="Arial"/>
              </a:rPr>
              <a:t>evaluation</a:t>
            </a:r>
            <a:endParaRPr sz="3000" dirty="0">
              <a:latin typeface="Arial"/>
              <a:cs typeface="Arial"/>
            </a:endParaRPr>
          </a:p>
          <a:p>
            <a:pPr marL="527685" indent="-514984">
              <a:lnSpc>
                <a:spcPct val="100000"/>
              </a:lnSpc>
              <a:spcBef>
                <a:spcPts val="315"/>
              </a:spcBef>
              <a:buAutoNum type="alphaLcPeriod"/>
              <a:tabLst>
                <a:tab pos="527685" algn="l"/>
                <a:tab pos="528320" algn="l"/>
              </a:tabLst>
            </a:pPr>
            <a:r>
              <a:rPr sz="3000" spc="-100" dirty="0">
                <a:solidFill>
                  <a:srgbClr val="404040"/>
                </a:solidFill>
                <a:latin typeface="Arial"/>
                <a:cs typeface="Arial"/>
              </a:rPr>
              <a:t>Manage </a:t>
            </a:r>
            <a:r>
              <a:rPr sz="3000" spc="-45" dirty="0">
                <a:solidFill>
                  <a:srgbClr val="404040"/>
                </a:solidFill>
                <a:latin typeface="Arial"/>
                <a:cs typeface="Arial"/>
              </a:rPr>
              <a:t>by </a:t>
            </a:r>
            <a:r>
              <a:rPr sz="3000" spc="-15" dirty="0">
                <a:solidFill>
                  <a:srgbClr val="404040"/>
                </a:solidFill>
                <a:latin typeface="Arial"/>
                <a:cs typeface="Arial"/>
              </a:rPr>
              <a:t>fact </a:t>
            </a:r>
            <a:r>
              <a:rPr sz="3000" spc="-25" dirty="0">
                <a:solidFill>
                  <a:srgbClr val="404040"/>
                </a:solidFill>
                <a:latin typeface="Arial"/>
                <a:cs typeface="Arial"/>
              </a:rPr>
              <a:t>rather </a:t>
            </a:r>
            <a:r>
              <a:rPr sz="3000" spc="-10" dirty="0">
                <a:solidFill>
                  <a:srgbClr val="404040"/>
                </a:solidFill>
                <a:latin typeface="Arial"/>
                <a:cs typeface="Arial"/>
              </a:rPr>
              <a:t>than </a:t>
            </a:r>
            <a:r>
              <a:rPr sz="3000" spc="20" dirty="0">
                <a:solidFill>
                  <a:srgbClr val="404040"/>
                </a:solidFill>
                <a:latin typeface="Arial"/>
                <a:cs typeface="Arial"/>
              </a:rPr>
              <a:t>gut</a:t>
            </a:r>
            <a:r>
              <a:rPr sz="3000" spc="-320" dirty="0">
                <a:solidFill>
                  <a:srgbClr val="404040"/>
                </a:solidFill>
                <a:latin typeface="Arial"/>
                <a:cs typeface="Arial"/>
              </a:rPr>
              <a:t> </a:t>
            </a:r>
            <a:r>
              <a:rPr sz="3000" spc="-65" dirty="0">
                <a:solidFill>
                  <a:srgbClr val="404040"/>
                </a:solidFill>
                <a:latin typeface="Arial"/>
                <a:cs typeface="Arial"/>
              </a:rPr>
              <a:t>felling</a:t>
            </a:r>
            <a:endParaRPr sz="3000" dirty="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295401"/>
            <a:ext cx="7054850" cy="5477140"/>
          </a:xfrm>
          <a:prstGeom prst="rect">
            <a:avLst/>
          </a:prstGeom>
        </p:spPr>
        <p:txBody>
          <a:bodyPr vert="horz" wrap="square" lIns="0" tIns="67310" rIns="0" bIns="0" rtlCol="0">
            <a:spAutoFit/>
          </a:bodyPr>
          <a:lstStyle/>
          <a:p>
            <a:pPr marL="12700">
              <a:lnSpc>
                <a:spcPct val="100000"/>
              </a:lnSpc>
              <a:spcBef>
                <a:spcPts val="530"/>
              </a:spcBef>
            </a:pPr>
            <a:r>
              <a:rPr sz="3300" b="1" spc="95" dirty="0">
                <a:solidFill>
                  <a:srgbClr val="404040"/>
                </a:solidFill>
                <a:latin typeface="Arial"/>
                <a:cs typeface="Arial"/>
              </a:rPr>
              <a:t>2. </a:t>
            </a:r>
            <a:r>
              <a:rPr sz="3300" b="1" spc="15" dirty="0">
                <a:solidFill>
                  <a:srgbClr val="404040"/>
                </a:solidFill>
                <a:latin typeface="Arial"/>
                <a:cs typeface="Arial"/>
              </a:rPr>
              <a:t>Typical</a:t>
            </a:r>
            <a:r>
              <a:rPr sz="3300" b="1" spc="-10" dirty="0">
                <a:solidFill>
                  <a:srgbClr val="404040"/>
                </a:solidFill>
                <a:latin typeface="Arial"/>
                <a:cs typeface="Arial"/>
              </a:rPr>
              <a:t> Measurement</a:t>
            </a:r>
            <a:endParaRPr sz="3300" dirty="0">
              <a:latin typeface="Arial"/>
              <a:cs typeface="Arial"/>
            </a:endParaRPr>
          </a:p>
          <a:p>
            <a:pPr marL="527685" marR="5080" indent="-515620">
              <a:lnSpc>
                <a:spcPts val="3560"/>
              </a:lnSpc>
              <a:spcBef>
                <a:spcPts val="885"/>
              </a:spcBef>
            </a:pPr>
            <a:r>
              <a:rPr sz="3300" spc="175" dirty="0">
                <a:solidFill>
                  <a:srgbClr val="404040"/>
                </a:solidFill>
                <a:latin typeface="Arial"/>
                <a:cs typeface="Arial"/>
              </a:rPr>
              <a:t>- </a:t>
            </a:r>
            <a:r>
              <a:rPr sz="3300" spc="-30" dirty="0">
                <a:solidFill>
                  <a:srgbClr val="404040"/>
                </a:solidFill>
                <a:latin typeface="Arial"/>
                <a:cs typeface="Arial"/>
              </a:rPr>
              <a:t>What </a:t>
            </a:r>
            <a:r>
              <a:rPr sz="3300" spc="-160" dirty="0">
                <a:solidFill>
                  <a:srgbClr val="404040"/>
                </a:solidFill>
                <a:latin typeface="Arial"/>
                <a:cs typeface="Arial"/>
              </a:rPr>
              <a:t>should </a:t>
            </a:r>
            <a:r>
              <a:rPr sz="3300" spc="-130" dirty="0">
                <a:solidFill>
                  <a:srgbClr val="404040"/>
                </a:solidFill>
                <a:latin typeface="Arial"/>
                <a:cs typeface="Arial"/>
              </a:rPr>
              <a:t>be </a:t>
            </a:r>
            <a:r>
              <a:rPr sz="3300" spc="-145" dirty="0">
                <a:solidFill>
                  <a:srgbClr val="404040"/>
                </a:solidFill>
                <a:latin typeface="Arial"/>
                <a:cs typeface="Arial"/>
              </a:rPr>
              <a:t>measured </a:t>
            </a:r>
            <a:r>
              <a:rPr sz="3300" spc="-340" dirty="0">
                <a:solidFill>
                  <a:srgbClr val="404040"/>
                </a:solidFill>
                <a:latin typeface="Arial"/>
                <a:cs typeface="Arial"/>
              </a:rPr>
              <a:t>is </a:t>
            </a:r>
            <a:r>
              <a:rPr sz="3300" spc="-45" dirty="0">
                <a:solidFill>
                  <a:srgbClr val="404040"/>
                </a:solidFill>
                <a:latin typeface="Arial"/>
                <a:cs typeface="Arial"/>
              </a:rPr>
              <a:t>frequently  </a:t>
            </a:r>
            <a:r>
              <a:rPr sz="3300" spc="-160" dirty="0">
                <a:solidFill>
                  <a:srgbClr val="404040"/>
                </a:solidFill>
                <a:latin typeface="Arial"/>
                <a:cs typeface="Arial"/>
              </a:rPr>
              <a:t>asked </a:t>
            </a:r>
            <a:r>
              <a:rPr sz="3300" spc="-50" dirty="0">
                <a:solidFill>
                  <a:srgbClr val="404040"/>
                </a:solidFill>
                <a:latin typeface="Arial"/>
                <a:cs typeface="Arial"/>
              </a:rPr>
              <a:t>by </a:t>
            </a:r>
            <a:r>
              <a:rPr sz="3300" spc="-145" dirty="0">
                <a:solidFill>
                  <a:srgbClr val="404040"/>
                </a:solidFill>
                <a:latin typeface="Arial"/>
                <a:cs typeface="Arial"/>
              </a:rPr>
              <a:t>managers </a:t>
            </a:r>
            <a:r>
              <a:rPr sz="3300" spc="-45" dirty="0">
                <a:solidFill>
                  <a:srgbClr val="404040"/>
                </a:solidFill>
                <a:latin typeface="Arial"/>
                <a:cs typeface="Arial"/>
              </a:rPr>
              <a:t>and</a:t>
            </a:r>
            <a:r>
              <a:rPr sz="3300" spc="-75" dirty="0">
                <a:solidFill>
                  <a:srgbClr val="404040"/>
                </a:solidFill>
                <a:latin typeface="Arial"/>
                <a:cs typeface="Arial"/>
              </a:rPr>
              <a:t> </a:t>
            </a:r>
            <a:r>
              <a:rPr sz="3300" spc="-150" dirty="0">
                <a:solidFill>
                  <a:srgbClr val="404040"/>
                </a:solidFill>
                <a:latin typeface="Arial"/>
                <a:cs typeface="Arial"/>
              </a:rPr>
              <a:t>teams.</a:t>
            </a:r>
            <a:endParaRPr sz="3300" dirty="0">
              <a:latin typeface="Arial"/>
              <a:cs typeface="Arial"/>
            </a:endParaRPr>
          </a:p>
          <a:p>
            <a:pPr marL="527685" indent="-514984">
              <a:lnSpc>
                <a:spcPct val="100000"/>
              </a:lnSpc>
              <a:buAutoNum type="alphaLcPeriod"/>
              <a:tabLst>
                <a:tab pos="527685" algn="l"/>
                <a:tab pos="528320" algn="l"/>
              </a:tabLst>
            </a:pPr>
            <a:r>
              <a:rPr sz="3300" spc="-30" dirty="0" smtClean="0">
                <a:solidFill>
                  <a:srgbClr val="404040"/>
                </a:solidFill>
                <a:latin typeface="Arial"/>
                <a:cs typeface="Arial"/>
              </a:rPr>
              <a:t>Human</a:t>
            </a:r>
            <a:r>
              <a:rPr sz="3300" spc="-100" dirty="0" smtClean="0">
                <a:solidFill>
                  <a:srgbClr val="404040"/>
                </a:solidFill>
                <a:latin typeface="Arial"/>
                <a:cs typeface="Arial"/>
              </a:rPr>
              <a:t> </a:t>
            </a:r>
            <a:r>
              <a:rPr sz="3300" spc="-254" dirty="0">
                <a:solidFill>
                  <a:srgbClr val="404040"/>
                </a:solidFill>
                <a:latin typeface="Arial"/>
                <a:cs typeface="Arial"/>
              </a:rPr>
              <a:t>resources</a:t>
            </a:r>
            <a:endParaRPr sz="3300" dirty="0">
              <a:latin typeface="Arial"/>
              <a:cs typeface="Arial"/>
            </a:endParaRPr>
          </a:p>
          <a:p>
            <a:pPr marL="527685" indent="-514984">
              <a:lnSpc>
                <a:spcPct val="100000"/>
              </a:lnSpc>
              <a:spcBef>
                <a:spcPts val="395"/>
              </a:spcBef>
              <a:buAutoNum type="alphaLcPeriod"/>
              <a:tabLst>
                <a:tab pos="527685" algn="l"/>
                <a:tab pos="528320" algn="l"/>
              </a:tabLst>
            </a:pPr>
            <a:r>
              <a:rPr sz="3300" spc="-215" dirty="0">
                <a:solidFill>
                  <a:srgbClr val="404040"/>
                </a:solidFill>
                <a:latin typeface="Arial"/>
                <a:cs typeface="Arial"/>
              </a:rPr>
              <a:t>Customers</a:t>
            </a:r>
            <a:endParaRPr sz="3300" dirty="0">
              <a:latin typeface="Arial"/>
              <a:cs typeface="Arial"/>
            </a:endParaRPr>
          </a:p>
          <a:p>
            <a:pPr marL="527685" indent="-514984">
              <a:lnSpc>
                <a:spcPct val="100000"/>
              </a:lnSpc>
              <a:spcBef>
                <a:spcPts val="400"/>
              </a:spcBef>
              <a:buAutoNum type="alphaLcPeriod"/>
              <a:tabLst>
                <a:tab pos="527685" algn="l"/>
                <a:tab pos="528320" algn="l"/>
              </a:tabLst>
            </a:pPr>
            <a:r>
              <a:rPr sz="3300" spc="-70" dirty="0">
                <a:solidFill>
                  <a:srgbClr val="404040"/>
                </a:solidFill>
                <a:latin typeface="Arial"/>
                <a:cs typeface="Arial"/>
              </a:rPr>
              <a:t>Production</a:t>
            </a:r>
            <a:endParaRPr sz="3300" dirty="0">
              <a:latin typeface="Arial"/>
              <a:cs typeface="Arial"/>
            </a:endParaRPr>
          </a:p>
          <a:p>
            <a:pPr marL="527685" indent="-514984">
              <a:lnSpc>
                <a:spcPct val="100000"/>
              </a:lnSpc>
              <a:spcBef>
                <a:spcPts val="395"/>
              </a:spcBef>
              <a:buAutoNum type="alphaLcPeriod"/>
              <a:tabLst>
                <a:tab pos="527685" algn="l"/>
                <a:tab pos="528320" algn="l"/>
              </a:tabLst>
            </a:pPr>
            <a:r>
              <a:rPr sz="3300" spc="-260" dirty="0">
                <a:solidFill>
                  <a:srgbClr val="404040"/>
                </a:solidFill>
                <a:latin typeface="Arial"/>
                <a:cs typeface="Arial"/>
              </a:rPr>
              <a:t>Research</a:t>
            </a:r>
            <a:r>
              <a:rPr sz="3300" spc="-120" dirty="0">
                <a:solidFill>
                  <a:srgbClr val="404040"/>
                </a:solidFill>
                <a:latin typeface="Arial"/>
                <a:cs typeface="Arial"/>
              </a:rPr>
              <a:t> </a:t>
            </a:r>
            <a:r>
              <a:rPr sz="3300" spc="-70" dirty="0">
                <a:solidFill>
                  <a:srgbClr val="404040"/>
                </a:solidFill>
                <a:latin typeface="Arial"/>
                <a:cs typeface="Arial"/>
              </a:rPr>
              <a:t>development</a:t>
            </a:r>
            <a:endParaRPr sz="3300" dirty="0">
              <a:latin typeface="Arial"/>
              <a:cs typeface="Arial"/>
            </a:endParaRPr>
          </a:p>
          <a:p>
            <a:pPr marL="527685" indent="-514984">
              <a:lnSpc>
                <a:spcPct val="100000"/>
              </a:lnSpc>
              <a:spcBef>
                <a:spcPts val="395"/>
              </a:spcBef>
              <a:buAutoNum type="alphaLcPeriod"/>
              <a:tabLst>
                <a:tab pos="527685" algn="l"/>
                <a:tab pos="528320" algn="l"/>
              </a:tabLst>
            </a:pPr>
            <a:r>
              <a:rPr sz="3300" spc="-175" dirty="0">
                <a:solidFill>
                  <a:srgbClr val="404040"/>
                </a:solidFill>
                <a:latin typeface="Arial"/>
                <a:cs typeface="Arial"/>
              </a:rPr>
              <a:t>Suppliers</a:t>
            </a:r>
            <a:endParaRPr sz="3300" dirty="0">
              <a:latin typeface="Arial"/>
              <a:cs typeface="Arial"/>
            </a:endParaRPr>
          </a:p>
          <a:p>
            <a:pPr marL="527685" indent="-514984">
              <a:lnSpc>
                <a:spcPct val="100000"/>
              </a:lnSpc>
              <a:spcBef>
                <a:spcPts val="400"/>
              </a:spcBef>
              <a:buAutoNum type="alphaLcPeriod"/>
              <a:tabLst>
                <a:tab pos="527685" algn="l"/>
                <a:tab pos="528320" algn="l"/>
              </a:tabLst>
            </a:pPr>
            <a:r>
              <a:rPr sz="3300" spc="-130" dirty="0">
                <a:solidFill>
                  <a:srgbClr val="404040"/>
                </a:solidFill>
                <a:latin typeface="Arial"/>
                <a:cs typeface="Arial"/>
              </a:rPr>
              <a:t>Marketing/Sales</a:t>
            </a:r>
            <a:endParaRPr sz="3300" dirty="0">
              <a:latin typeface="Arial"/>
              <a:cs typeface="Arial"/>
            </a:endParaRPr>
          </a:p>
          <a:p>
            <a:pPr marL="527685" indent="-514984">
              <a:lnSpc>
                <a:spcPct val="100000"/>
              </a:lnSpc>
              <a:spcBef>
                <a:spcPts val="395"/>
              </a:spcBef>
              <a:buAutoNum type="alphaLcPeriod"/>
              <a:tabLst>
                <a:tab pos="527685" algn="l"/>
                <a:tab pos="528320" algn="l"/>
              </a:tabLst>
            </a:pPr>
            <a:r>
              <a:rPr sz="3300" spc="-50" dirty="0">
                <a:solidFill>
                  <a:srgbClr val="404040"/>
                </a:solidFill>
                <a:latin typeface="Arial"/>
                <a:cs typeface="Arial"/>
              </a:rPr>
              <a:t>Administration</a:t>
            </a:r>
            <a:endParaRPr sz="3300" dirty="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363982"/>
            <a:ext cx="7541260" cy="5343129"/>
          </a:xfrm>
          <a:prstGeom prst="rect">
            <a:avLst/>
          </a:prstGeom>
        </p:spPr>
        <p:txBody>
          <a:bodyPr vert="horz" wrap="square" lIns="0" tIns="125095" rIns="0" bIns="0" rtlCol="0">
            <a:spAutoFit/>
          </a:bodyPr>
          <a:lstStyle/>
          <a:p>
            <a:pPr marL="12700">
              <a:lnSpc>
                <a:spcPct val="100000"/>
              </a:lnSpc>
              <a:spcBef>
                <a:spcPts val="985"/>
              </a:spcBef>
            </a:pPr>
            <a:r>
              <a:rPr sz="3600" b="1" spc="25" dirty="0">
                <a:solidFill>
                  <a:srgbClr val="404040"/>
                </a:solidFill>
                <a:latin typeface="Arial"/>
                <a:cs typeface="Arial"/>
              </a:rPr>
              <a:t>3.</a:t>
            </a:r>
            <a:r>
              <a:rPr sz="3600" b="1" spc="-5" dirty="0">
                <a:solidFill>
                  <a:srgbClr val="404040"/>
                </a:solidFill>
                <a:latin typeface="Arial"/>
                <a:cs typeface="Arial"/>
              </a:rPr>
              <a:t> </a:t>
            </a:r>
            <a:r>
              <a:rPr sz="3600" b="1" spc="105" dirty="0">
                <a:solidFill>
                  <a:srgbClr val="404040"/>
                </a:solidFill>
                <a:latin typeface="Arial"/>
                <a:cs typeface="Arial"/>
              </a:rPr>
              <a:t>Criteria</a:t>
            </a:r>
            <a:endParaRPr sz="3600" dirty="0">
              <a:latin typeface="Arial"/>
              <a:cs typeface="Arial"/>
            </a:endParaRPr>
          </a:p>
          <a:p>
            <a:pPr marL="527685" marR="5080" indent="-515620">
              <a:lnSpc>
                <a:spcPct val="100000"/>
              </a:lnSpc>
              <a:spcBef>
                <a:spcPts val="890"/>
              </a:spcBef>
              <a:tabLst>
                <a:tab pos="527685" algn="l"/>
              </a:tabLst>
            </a:pPr>
            <a:r>
              <a:rPr sz="3600" spc="190" dirty="0">
                <a:solidFill>
                  <a:srgbClr val="404040"/>
                </a:solidFill>
                <a:latin typeface="Arial"/>
                <a:cs typeface="Arial"/>
              </a:rPr>
              <a:t>-	</a:t>
            </a:r>
            <a:r>
              <a:rPr sz="3600" spc="-20" dirty="0">
                <a:solidFill>
                  <a:srgbClr val="404040"/>
                </a:solidFill>
                <a:latin typeface="Arial"/>
                <a:cs typeface="Arial"/>
              </a:rPr>
              <a:t>All </a:t>
            </a:r>
            <a:r>
              <a:rPr sz="3600" spc="-330" dirty="0">
                <a:solidFill>
                  <a:srgbClr val="404040"/>
                </a:solidFill>
                <a:latin typeface="Arial"/>
                <a:cs typeface="Arial"/>
              </a:rPr>
              <a:t>business </a:t>
            </a:r>
            <a:r>
              <a:rPr sz="3600" spc="-120" dirty="0">
                <a:solidFill>
                  <a:srgbClr val="404040"/>
                </a:solidFill>
                <a:latin typeface="Arial"/>
                <a:cs typeface="Arial"/>
              </a:rPr>
              <a:t>organizations </a:t>
            </a:r>
            <a:r>
              <a:rPr sz="3600" spc="-100" dirty="0">
                <a:solidFill>
                  <a:srgbClr val="404040"/>
                </a:solidFill>
                <a:latin typeface="Arial"/>
                <a:cs typeface="Arial"/>
              </a:rPr>
              <a:t>have </a:t>
            </a:r>
            <a:r>
              <a:rPr sz="3600" spc="-285" dirty="0">
                <a:solidFill>
                  <a:srgbClr val="404040"/>
                </a:solidFill>
                <a:latin typeface="Arial"/>
                <a:cs typeface="Arial"/>
              </a:rPr>
              <a:t>some  </a:t>
            </a:r>
            <a:r>
              <a:rPr sz="3600" spc="-175" dirty="0">
                <a:solidFill>
                  <a:srgbClr val="404040"/>
                </a:solidFill>
                <a:latin typeface="Arial"/>
                <a:cs typeface="Arial"/>
              </a:rPr>
              <a:t>measurements </a:t>
            </a:r>
            <a:r>
              <a:rPr sz="3600" spc="-65" dirty="0">
                <a:solidFill>
                  <a:srgbClr val="404040"/>
                </a:solidFill>
                <a:latin typeface="Arial"/>
                <a:cs typeface="Arial"/>
              </a:rPr>
              <a:t>in </a:t>
            </a:r>
            <a:r>
              <a:rPr sz="3600" spc="-125" dirty="0">
                <a:solidFill>
                  <a:srgbClr val="404040"/>
                </a:solidFill>
                <a:latin typeface="Arial"/>
                <a:cs typeface="Arial"/>
              </a:rPr>
              <a:t>place </a:t>
            </a:r>
            <a:r>
              <a:rPr sz="3600" spc="80" dirty="0">
                <a:solidFill>
                  <a:srgbClr val="404040"/>
                </a:solidFill>
                <a:latin typeface="Arial"/>
                <a:cs typeface="Arial"/>
              </a:rPr>
              <a:t>that </a:t>
            </a:r>
            <a:r>
              <a:rPr sz="3600" spc="-160" dirty="0">
                <a:solidFill>
                  <a:srgbClr val="404040"/>
                </a:solidFill>
                <a:latin typeface="Arial"/>
                <a:cs typeface="Arial"/>
              </a:rPr>
              <a:t>can </a:t>
            </a:r>
            <a:r>
              <a:rPr sz="3600" spc="-145" dirty="0">
                <a:solidFill>
                  <a:srgbClr val="404040"/>
                </a:solidFill>
                <a:latin typeface="Arial"/>
                <a:cs typeface="Arial"/>
              </a:rPr>
              <a:t>be  </a:t>
            </a:r>
            <a:r>
              <a:rPr sz="3600" spc="-30" dirty="0">
                <a:solidFill>
                  <a:srgbClr val="404040"/>
                </a:solidFill>
                <a:latin typeface="Arial"/>
                <a:cs typeface="Arial"/>
              </a:rPr>
              <a:t>adopted </a:t>
            </a:r>
            <a:r>
              <a:rPr sz="3600" spc="-40" dirty="0">
                <a:solidFill>
                  <a:srgbClr val="404040"/>
                </a:solidFill>
                <a:latin typeface="Arial"/>
                <a:cs typeface="Arial"/>
              </a:rPr>
              <a:t>for </a:t>
            </a:r>
            <a:r>
              <a:rPr sz="3600" spc="-235" dirty="0">
                <a:solidFill>
                  <a:srgbClr val="404040"/>
                </a:solidFill>
                <a:latin typeface="Arial"/>
                <a:cs typeface="Arial"/>
              </a:rPr>
              <a:t>TQM. </a:t>
            </a:r>
            <a:r>
              <a:rPr sz="3600" spc="-135" dirty="0">
                <a:solidFill>
                  <a:srgbClr val="404040"/>
                </a:solidFill>
                <a:latin typeface="Arial"/>
                <a:cs typeface="Arial"/>
              </a:rPr>
              <a:t>In </a:t>
            </a:r>
            <a:r>
              <a:rPr sz="3600" spc="-90" dirty="0">
                <a:solidFill>
                  <a:srgbClr val="404040"/>
                </a:solidFill>
                <a:latin typeface="Arial"/>
                <a:cs typeface="Arial"/>
              </a:rPr>
              <a:t>order </a:t>
            </a:r>
            <a:r>
              <a:rPr sz="3600" spc="30" dirty="0">
                <a:solidFill>
                  <a:srgbClr val="404040"/>
                </a:solidFill>
                <a:latin typeface="Arial"/>
                <a:cs typeface="Arial"/>
              </a:rPr>
              <a:t>to </a:t>
            </a:r>
            <a:r>
              <a:rPr sz="3600" spc="-40" dirty="0">
                <a:solidFill>
                  <a:srgbClr val="404040"/>
                </a:solidFill>
                <a:latin typeface="Arial"/>
                <a:cs typeface="Arial"/>
              </a:rPr>
              <a:t>evaluate  </a:t>
            </a:r>
            <a:r>
              <a:rPr sz="3600" spc="-60" dirty="0">
                <a:solidFill>
                  <a:srgbClr val="404040"/>
                </a:solidFill>
                <a:latin typeface="Arial"/>
                <a:cs typeface="Arial"/>
              </a:rPr>
              <a:t>the </a:t>
            </a:r>
            <a:r>
              <a:rPr sz="3600" spc="-160" dirty="0">
                <a:solidFill>
                  <a:srgbClr val="404040"/>
                </a:solidFill>
                <a:latin typeface="Arial"/>
                <a:cs typeface="Arial"/>
              </a:rPr>
              <a:t>existing </a:t>
            </a:r>
            <a:r>
              <a:rPr sz="3600" spc="-250" dirty="0">
                <a:solidFill>
                  <a:srgbClr val="404040"/>
                </a:solidFill>
                <a:latin typeface="Arial"/>
                <a:cs typeface="Arial"/>
              </a:rPr>
              <a:t>measures </a:t>
            </a:r>
            <a:r>
              <a:rPr sz="3600" spc="-85" dirty="0">
                <a:solidFill>
                  <a:srgbClr val="404040"/>
                </a:solidFill>
                <a:latin typeface="Arial"/>
                <a:cs typeface="Arial"/>
              </a:rPr>
              <a:t>or </a:t>
            </a:r>
            <a:r>
              <a:rPr sz="3600" spc="-10" dirty="0">
                <a:solidFill>
                  <a:srgbClr val="404040"/>
                </a:solidFill>
                <a:latin typeface="Arial"/>
                <a:cs typeface="Arial"/>
              </a:rPr>
              <a:t>add </a:t>
            </a:r>
            <a:r>
              <a:rPr sz="3600" spc="-125" dirty="0">
                <a:solidFill>
                  <a:srgbClr val="404040"/>
                </a:solidFill>
                <a:latin typeface="Arial"/>
                <a:cs typeface="Arial"/>
              </a:rPr>
              <a:t>new </a:t>
            </a:r>
            <a:r>
              <a:rPr sz="3600" spc="-305" dirty="0">
                <a:solidFill>
                  <a:srgbClr val="404040"/>
                </a:solidFill>
                <a:latin typeface="Arial"/>
                <a:cs typeface="Arial"/>
              </a:rPr>
              <a:t>ones,  </a:t>
            </a:r>
            <a:r>
              <a:rPr sz="3600" spc="-90" dirty="0">
                <a:solidFill>
                  <a:srgbClr val="404040"/>
                </a:solidFill>
                <a:latin typeface="Arial"/>
                <a:cs typeface="Arial"/>
              </a:rPr>
              <a:t>there </a:t>
            </a:r>
            <a:r>
              <a:rPr sz="3600" spc="-95" dirty="0">
                <a:solidFill>
                  <a:srgbClr val="404040"/>
                </a:solidFill>
                <a:latin typeface="Arial"/>
                <a:cs typeface="Arial"/>
              </a:rPr>
              <a:t>are </a:t>
            </a:r>
            <a:r>
              <a:rPr sz="3600" spc="-275" dirty="0">
                <a:solidFill>
                  <a:srgbClr val="404040"/>
                </a:solidFill>
                <a:latin typeface="Arial"/>
                <a:cs typeface="Arial"/>
              </a:rPr>
              <a:t>seven </a:t>
            </a:r>
            <a:r>
              <a:rPr sz="3600" spc="-55" dirty="0">
                <a:solidFill>
                  <a:srgbClr val="404040"/>
                </a:solidFill>
                <a:latin typeface="Arial"/>
                <a:cs typeface="Arial"/>
              </a:rPr>
              <a:t>criteria </a:t>
            </a:r>
            <a:r>
              <a:rPr sz="3600" spc="35" dirty="0">
                <a:solidFill>
                  <a:srgbClr val="404040"/>
                </a:solidFill>
                <a:latin typeface="Arial"/>
                <a:cs typeface="Arial"/>
              </a:rPr>
              <a:t>to </a:t>
            </a:r>
            <a:r>
              <a:rPr sz="3600" spc="-140" dirty="0">
                <a:solidFill>
                  <a:srgbClr val="404040"/>
                </a:solidFill>
                <a:latin typeface="Arial"/>
                <a:cs typeface="Arial"/>
              </a:rPr>
              <a:t>be</a:t>
            </a:r>
            <a:r>
              <a:rPr sz="3600" spc="-185" dirty="0">
                <a:solidFill>
                  <a:srgbClr val="404040"/>
                </a:solidFill>
                <a:latin typeface="Arial"/>
                <a:cs typeface="Arial"/>
              </a:rPr>
              <a:t> </a:t>
            </a:r>
            <a:r>
              <a:rPr sz="3600" spc="-90" dirty="0">
                <a:solidFill>
                  <a:srgbClr val="404040"/>
                </a:solidFill>
                <a:latin typeface="Arial"/>
                <a:cs typeface="Arial"/>
              </a:rPr>
              <a:t>followed:</a:t>
            </a:r>
            <a:endParaRPr sz="3600" dirty="0">
              <a:latin typeface="Arial"/>
              <a:cs typeface="Arial"/>
            </a:endParaRPr>
          </a:p>
          <a:p>
            <a:pPr marL="527685" indent="-514984">
              <a:lnSpc>
                <a:spcPct val="100000"/>
              </a:lnSpc>
              <a:buAutoNum type="alphaLcPeriod"/>
              <a:tabLst>
                <a:tab pos="528320" algn="l"/>
              </a:tabLst>
            </a:pPr>
            <a:r>
              <a:rPr sz="3600" spc="-160" dirty="0" smtClean="0">
                <a:solidFill>
                  <a:srgbClr val="404040"/>
                </a:solidFill>
                <a:latin typeface="Arial"/>
                <a:cs typeface="Arial"/>
              </a:rPr>
              <a:t>Simple</a:t>
            </a:r>
            <a:endParaRPr sz="3600" dirty="0">
              <a:latin typeface="Arial"/>
              <a:cs typeface="Arial"/>
            </a:endParaRPr>
          </a:p>
          <a:p>
            <a:pPr marL="527685" indent="-514984">
              <a:lnSpc>
                <a:spcPct val="100000"/>
              </a:lnSpc>
              <a:spcBef>
                <a:spcPts val="865"/>
              </a:spcBef>
              <a:buAutoNum type="alphaLcPeriod"/>
              <a:tabLst>
                <a:tab pos="528320" algn="l"/>
              </a:tabLst>
            </a:pPr>
            <a:r>
              <a:rPr sz="3600" spc="-180" dirty="0">
                <a:solidFill>
                  <a:srgbClr val="404040"/>
                </a:solidFill>
                <a:latin typeface="Arial"/>
                <a:cs typeface="Arial"/>
              </a:rPr>
              <a:t>Few </a:t>
            </a:r>
            <a:r>
              <a:rPr sz="3600" spc="-70" dirty="0">
                <a:solidFill>
                  <a:srgbClr val="404040"/>
                </a:solidFill>
                <a:latin typeface="Arial"/>
                <a:cs typeface="Arial"/>
              </a:rPr>
              <a:t>in</a:t>
            </a:r>
            <a:r>
              <a:rPr sz="3600" spc="-15" dirty="0">
                <a:solidFill>
                  <a:srgbClr val="404040"/>
                </a:solidFill>
                <a:latin typeface="Arial"/>
                <a:cs typeface="Arial"/>
              </a:rPr>
              <a:t> </a:t>
            </a:r>
            <a:r>
              <a:rPr sz="3600" spc="-65" dirty="0">
                <a:solidFill>
                  <a:srgbClr val="404040"/>
                </a:solidFill>
                <a:latin typeface="Arial"/>
                <a:cs typeface="Arial"/>
              </a:rPr>
              <a:t>number</a:t>
            </a:r>
            <a:endParaRPr sz="3600" dirty="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028823"/>
            <a:ext cx="4822825" cy="3317875"/>
          </a:xfrm>
          <a:prstGeom prst="rect">
            <a:avLst/>
          </a:prstGeom>
        </p:spPr>
        <p:txBody>
          <a:bodyPr vert="horz" wrap="square" lIns="0" tIns="121920" rIns="0" bIns="0" rtlCol="0">
            <a:spAutoFit/>
          </a:bodyPr>
          <a:lstStyle/>
          <a:p>
            <a:pPr marL="527685" indent="-514984">
              <a:lnSpc>
                <a:spcPct val="100000"/>
              </a:lnSpc>
              <a:spcBef>
                <a:spcPts val="960"/>
              </a:spcBef>
              <a:buAutoNum type="alphaLcPeriod" startAt="3"/>
              <a:tabLst>
                <a:tab pos="527685" algn="l"/>
                <a:tab pos="528320" algn="l"/>
              </a:tabLst>
            </a:pPr>
            <a:r>
              <a:rPr sz="3600" spc="-125" dirty="0">
                <a:solidFill>
                  <a:srgbClr val="404040"/>
                </a:solidFill>
                <a:latin typeface="Arial"/>
                <a:cs typeface="Arial"/>
              </a:rPr>
              <a:t>Developed </a:t>
            </a:r>
            <a:r>
              <a:rPr sz="3600" spc="-50" dirty="0">
                <a:solidFill>
                  <a:srgbClr val="404040"/>
                </a:solidFill>
                <a:latin typeface="Arial"/>
                <a:cs typeface="Arial"/>
              </a:rPr>
              <a:t>by</a:t>
            </a:r>
            <a:r>
              <a:rPr sz="3600" spc="-95" dirty="0">
                <a:solidFill>
                  <a:srgbClr val="404040"/>
                </a:solidFill>
                <a:latin typeface="Arial"/>
                <a:cs typeface="Arial"/>
              </a:rPr>
              <a:t> </a:t>
            </a:r>
            <a:r>
              <a:rPr sz="3600" spc="-345" dirty="0">
                <a:solidFill>
                  <a:srgbClr val="404040"/>
                </a:solidFill>
                <a:latin typeface="Arial"/>
                <a:cs typeface="Arial"/>
              </a:rPr>
              <a:t>users</a:t>
            </a:r>
            <a:endParaRPr sz="3600">
              <a:latin typeface="Arial"/>
              <a:cs typeface="Arial"/>
            </a:endParaRPr>
          </a:p>
          <a:p>
            <a:pPr marL="527685" indent="-514984">
              <a:lnSpc>
                <a:spcPct val="100000"/>
              </a:lnSpc>
              <a:spcBef>
                <a:spcPts val="865"/>
              </a:spcBef>
              <a:buAutoNum type="alphaLcPeriod" startAt="3"/>
              <a:tabLst>
                <a:tab pos="528320" algn="l"/>
              </a:tabLst>
            </a:pPr>
            <a:r>
              <a:rPr sz="3600" spc="-200" dirty="0">
                <a:solidFill>
                  <a:srgbClr val="404040"/>
                </a:solidFill>
                <a:latin typeface="Arial"/>
                <a:cs typeface="Arial"/>
              </a:rPr>
              <a:t>Relevance </a:t>
            </a:r>
            <a:r>
              <a:rPr sz="3600" spc="35" dirty="0">
                <a:solidFill>
                  <a:srgbClr val="404040"/>
                </a:solidFill>
                <a:latin typeface="Arial"/>
                <a:cs typeface="Arial"/>
              </a:rPr>
              <a:t>to</a:t>
            </a:r>
            <a:r>
              <a:rPr sz="3600" spc="-50" dirty="0">
                <a:solidFill>
                  <a:srgbClr val="404040"/>
                </a:solidFill>
                <a:latin typeface="Arial"/>
                <a:cs typeface="Arial"/>
              </a:rPr>
              <a:t> </a:t>
            </a:r>
            <a:r>
              <a:rPr sz="3600" spc="-160" dirty="0">
                <a:solidFill>
                  <a:srgbClr val="404040"/>
                </a:solidFill>
                <a:latin typeface="Arial"/>
                <a:cs typeface="Arial"/>
              </a:rPr>
              <a:t>customer</a:t>
            </a:r>
            <a:endParaRPr sz="3600">
              <a:latin typeface="Arial"/>
              <a:cs typeface="Arial"/>
            </a:endParaRPr>
          </a:p>
          <a:p>
            <a:pPr marL="527685" indent="-514984">
              <a:lnSpc>
                <a:spcPct val="100000"/>
              </a:lnSpc>
              <a:spcBef>
                <a:spcPts val="865"/>
              </a:spcBef>
              <a:buAutoNum type="alphaLcPeriod" startAt="3"/>
              <a:tabLst>
                <a:tab pos="527685" algn="l"/>
                <a:tab pos="528320" algn="l"/>
              </a:tabLst>
            </a:pPr>
            <a:r>
              <a:rPr sz="3600" spc="-60" dirty="0">
                <a:solidFill>
                  <a:srgbClr val="404040"/>
                </a:solidFill>
                <a:latin typeface="Arial"/>
                <a:cs typeface="Arial"/>
              </a:rPr>
              <a:t>Improvement</a:t>
            </a:r>
            <a:endParaRPr sz="3600">
              <a:latin typeface="Arial"/>
              <a:cs typeface="Arial"/>
            </a:endParaRPr>
          </a:p>
          <a:p>
            <a:pPr marL="527685" indent="-514984">
              <a:lnSpc>
                <a:spcPct val="100000"/>
              </a:lnSpc>
              <a:spcBef>
                <a:spcPts val="865"/>
              </a:spcBef>
              <a:buAutoNum type="alphaLcPeriod" startAt="3"/>
              <a:tabLst>
                <a:tab pos="527685" algn="l"/>
                <a:tab pos="528320" algn="l"/>
              </a:tabLst>
            </a:pPr>
            <a:r>
              <a:rPr sz="3600" spc="-280" dirty="0">
                <a:solidFill>
                  <a:srgbClr val="404040"/>
                </a:solidFill>
                <a:latin typeface="Arial"/>
                <a:cs typeface="Arial"/>
              </a:rPr>
              <a:t>Cost</a:t>
            </a:r>
            <a:endParaRPr sz="3600">
              <a:latin typeface="Arial"/>
              <a:cs typeface="Arial"/>
            </a:endParaRPr>
          </a:p>
          <a:p>
            <a:pPr marL="527685" indent="-514984">
              <a:lnSpc>
                <a:spcPct val="100000"/>
              </a:lnSpc>
              <a:spcBef>
                <a:spcPts val="865"/>
              </a:spcBef>
              <a:buAutoNum type="alphaLcPeriod" startAt="3"/>
              <a:tabLst>
                <a:tab pos="528320" algn="l"/>
              </a:tabLst>
            </a:pPr>
            <a:r>
              <a:rPr sz="3600" spc="-180" dirty="0">
                <a:solidFill>
                  <a:srgbClr val="404040"/>
                </a:solidFill>
                <a:latin typeface="Arial"/>
                <a:cs typeface="Arial"/>
              </a:rPr>
              <a:t>Visible</a:t>
            </a:r>
            <a:endParaRPr sz="3600">
              <a:latin typeface="Arial"/>
              <a:cs typeface="Aria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989</TotalTime>
  <Words>1409</Words>
  <Application>Microsoft Office PowerPoint</Application>
  <PresentationFormat>On-screen Show (4:3)</PresentationFormat>
  <Paragraphs>249</Paragraphs>
  <Slides>57</Slides>
  <Notes>26</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Opulent</vt:lpstr>
      <vt:lpstr> Unit-3 Business Performance Measurement (BPM)</vt:lpstr>
      <vt:lpstr>1. Business PERFORMANCE MEASUREMENT (bpm) - Definition: </vt:lpstr>
      <vt:lpstr>Slide 3</vt:lpstr>
      <vt:lpstr>Performance measures let us know:</vt:lpstr>
      <vt:lpstr> Essential Elements of Performance  Measures  (by Ray F. Boedecker)</vt:lpstr>
      <vt:lpstr>Slide 6</vt:lpstr>
      <vt:lpstr>Slide 7</vt:lpstr>
      <vt:lpstr>Slide 8</vt:lpstr>
      <vt:lpstr>Slide 9</vt:lpstr>
      <vt:lpstr>Slide 10</vt:lpstr>
      <vt:lpstr>Slide 11</vt:lpstr>
      <vt:lpstr>Slide 12</vt:lpstr>
      <vt:lpstr>Why do we need to measure?</vt:lpstr>
      <vt:lpstr>2. BPM VS BI: </vt:lpstr>
      <vt:lpstr>Key differences of BPM and BI:</vt:lpstr>
      <vt:lpstr>Key differences of BPM and BI:</vt:lpstr>
      <vt:lpstr>Key differences of BPM and BI:</vt:lpstr>
      <vt:lpstr>Key differences of BPM and BI:</vt:lpstr>
      <vt:lpstr>3. Summary of BPM Process :</vt:lpstr>
      <vt:lpstr>Slide 20</vt:lpstr>
      <vt:lpstr>BPM PROCESS</vt:lpstr>
      <vt:lpstr>Summary of Business Performance Management Process:</vt:lpstr>
      <vt:lpstr>Key differences of BPM and BI:</vt:lpstr>
      <vt:lpstr>4. Performance Measurement: </vt:lpstr>
      <vt:lpstr>Slide 25</vt:lpstr>
      <vt:lpstr>Slide 26</vt:lpstr>
      <vt:lpstr>Slide 27</vt:lpstr>
      <vt:lpstr>Slide 28</vt:lpstr>
      <vt:lpstr>Performance Measurements  for the new era</vt:lpstr>
      <vt:lpstr>Slide 30</vt:lpstr>
      <vt:lpstr>Lead indicators as value drivers</vt:lpstr>
      <vt:lpstr>Lag Indicators</vt:lpstr>
      <vt:lpstr>Comprehensive Performance Measures must address</vt:lpstr>
      <vt:lpstr>Financial  Performance can be measured by</vt:lpstr>
      <vt:lpstr>Customer-related measures</vt:lpstr>
      <vt:lpstr>Customer-based measures</vt:lpstr>
      <vt:lpstr>Internal Business Process (IBP) Measures: </vt:lpstr>
      <vt:lpstr>Internal Business Process Measures</vt:lpstr>
      <vt:lpstr>Learning and Growth measures</vt:lpstr>
      <vt:lpstr>Slide 40</vt:lpstr>
      <vt:lpstr>The Six Sigma</vt:lpstr>
      <vt:lpstr>The objectives of Six Sigma</vt:lpstr>
      <vt:lpstr>Six Sigma points out</vt:lpstr>
      <vt:lpstr>5. BPM Methodologies: </vt:lpstr>
      <vt:lpstr>Slide 45</vt:lpstr>
      <vt:lpstr>Slide 46</vt:lpstr>
      <vt:lpstr>Slide 47</vt:lpstr>
      <vt:lpstr>Slide 48</vt:lpstr>
      <vt:lpstr>6. BPM Architecture and Applications: </vt:lpstr>
      <vt:lpstr>Slide 50</vt:lpstr>
      <vt:lpstr>BMP Applications: </vt:lpstr>
      <vt:lpstr>7. Performance Dash boards: </vt:lpstr>
      <vt:lpstr>Slide 53</vt:lpstr>
      <vt:lpstr>Performance dashboards </vt:lpstr>
      <vt:lpstr>Performance dashboards </vt:lpstr>
      <vt:lpstr>Performance dashboards </vt:lpstr>
      <vt:lpstr>END OF UNIT-3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INTELLIGENCE</dc:title>
  <dc:creator>win 7</dc:creator>
  <cp:lastModifiedBy>Administrator</cp:lastModifiedBy>
  <cp:revision>60</cp:revision>
  <dcterms:created xsi:type="dcterms:W3CDTF">2006-08-16T00:00:00Z</dcterms:created>
  <dcterms:modified xsi:type="dcterms:W3CDTF">2018-04-16T01:47:05Z</dcterms:modified>
</cp:coreProperties>
</file>