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8" r:id="rId3"/>
    <p:sldId id="265" r:id="rId4"/>
    <p:sldId id="266" r:id="rId5"/>
    <p:sldId id="268" r:id="rId6"/>
    <p:sldId id="279" r:id="rId7"/>
    <p:sldId id="273" r:id="rId8"/>
    <p:sldId id="274" r:id="rId9"/>
    <p:sldId id="275" r:id="rId10"/>
    <p:sldId id="276" r:id="rId11"/>
    <p:sldId id="277" r:id="rId12"/>
    <p:sldId id="278" r:id="rId13"/>
    <p:sldId id="280" r:id="rId14"/>
    <p:sldId id="281" r:id="rId15"/>
    <p:sldId id="282" r:id="rId16"/>
    <p:sldId id="283" r:id="rId17"/>
    <p:sldId id="28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usinessdictionary.com/definition/market-capitalization-market-cap.html" TargetMode="External"/><Relationship Id="rId2" Type="http://schemas.openxmlformats.org/officeDocument/2006/relationships/hyperlink" Target="http://www.businessdictionary.com/definition/rate.html" TargetMode="External"/><Relationship Id="rId1" Type="http://schemas.openxmlformats.org/officeDocument/2006/relationships/slideLayout" Target="../slideLayouts/slideLayout2.xml"/><Relationship Id="rId5" Type="http://schemas.openxmlformats.org/officeDocument/2006/relationships/hyperlink" Target="http://www.businessdictionary.com/definition/market-price.html" TargetMode="External"/><Relationship Id="rId4" Type="http://schemas.openxmlformats.org/officeDocument/2006/relationships/hyperlink" Target="http://www.businessdictionary.com/definition/current.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Asset" TargetMode="External"/><Relationship Id="rId2" Type="http://schemas.openxmlformats.org/officeDocument/2006/relationships/hyperlink" Target="http://en.wikipedia.org/wiki/Rate_of_return" TargetMode="External"/><Relationship Id="rId1" Type="http://schemas.openxmlformats.org/officeDocument/2006/relationships/slideLayout" Target="../slideLayouts/slideLayout2.xml"/><Relationship Id="rId5" Type="http://schemas.openxmlformats.org/officeDocument/2006/relationships/hyperlink" Target="http://en.wikipedia.org/wiki/Diversification_(finance)" TargetMode="External"/><Relationship Id="rId4" Type="http://schemas.openxmlformats.org/officeDocument/2006/relationships/hyperlink" Target="http://en.wikipedia.org/wiki/Portfolio_(financ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Systematic_risk" TargetMode="External"/><Relationship Id="rId7" Type="http://schemas.openxmlformats.org/officeDocument/2006/relationships/hyperlink" Target="http://en.wikipedia.org/wiki/Risk-free_interest_rate" TargetMode="External"/><Relationship Id="rId2" Type="http://schemas.openxmlformats.org/officeDocument/2006/relationships/hyperlink" Target="http://en.wikipedia.org/wiki/Risk" TargetMode="External"/><Relationship Id="rId1" Type="http://schemas.openxmlformats.org/officeDocument/2006/relationships/slideLayout" Target="../slideLayouts/slideLayout2.xml"/><Relationship Id="rId6" Type="http://schemas.openxmlformats.org/officeDocument/2006/relationships/hyperlink" Target="http://en.wikipedia.org/wiki/Expected_return" TargetMode="External"/><Relationship Id="rId5" Type="http://schemas.openxmlformats.org/officeDocument/2006/relationships/hyperlink" Target="http://en.wikipedia.org/wiki/Beta_(finance)" TargetMode="External"/><Relationship Id="rId4" Type="http://schemas.openxmlformats.org/officeDocument/2006/relationships/hyperlink" Target="http://en.wikipedia.org/wiki/Market_risk"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1698625"/>
          </a:xfrm>
        </p:spPr>
        <p:txBody>
          <a:bodyPr>
            <a:normAutofit fontScale="90000"/>
          </a:bodyPr>
          <a:lstStyle/>
          <a:p>
            <a:br>
              <a:rPr lang="en-US" b="1" dirty="0"/>
            </a:br>
            <a:br>
              <a:rPr lang="en-US" b="1" dirty="0"/>
            </a:br>
            <a:r>
              <a:rPr lang="en-US" b="1" dirty="0"/>
              <a:t>Unit – III: </a:t>
            </a:r>
            <a:br>
              <a:rPr lang="en-US" b="1" dirty="0"/>
            </a:br>
            <a:r>
              <a:rPr lang="en-US" b="1" dirty="0"/>
              <a:t>COMMON STOCKS </a:t>
            </a:r>
            <a:br>
              <a:rPr lang="en-US" b="1" dirty="0"/>
            </a:br>
            <a:r>
              <a:rPr lang="en-US" b="1" dirty="0"/>
              <a:t>– ANALYSIS &amp; VALUATION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lstStyle/>
          <a:p>
            <a:pPr lvl="0">
              <a:buNone/>
            </a:pPr>
            <a:r>
              <a:rPr lang="en-US" sz="4400" b="1" dirty="0"/>
              <a:t>4) Dividend capitalization models: </a:t>
            </a:r>
          </a:p>
          <a:p>
            <a:pPr>
              <a:buNone/>
            </a:pPr>
            <a:r>
              <a:rPr lang="en-US" sz="4400" dirty="0"/>
              <a:t>		This approach approximates a future dividend stream based on the firm's dividend history and an assumed growth </a:t>
            </a:r>
            <a:r>
              <a:rPr lang="en-US" sz="4400" u="sng" dirty="0">
                <a:hlinkClick r:id="rId2"/>
              </a:rPr>
              <a:t>rate</a:t>
            </a:r>
            <a:r>
              <a:rPr lang="en-US" sz="4400" dirty="0"/>
              <a:t>, and computes the </a:t>
            </a:r>
            <a:r>
              <a:rPr lang="en-US" sz="4400" u="sng" dirty="0">
                <a:hlinkClick r:id="rId3"/>
              </a:rPr>
              <a:t>market capitalization</a:t>
            </a:r>
            <a:r>
              <a:rPr lang="en-US" sz="4400" dirty="0"/>
              <a:t> rate that equates it with the </a:t>
            </a:r>
            <a:r>
              <a:rPr lang="en-US" sz="4400" u="sng" dirty="0">
                <a:hlinkClick r:id="rId4"/>
              </a:rPr>
              <a:t>current</a:t>
            </a:r>
            <a:r>
              <a:rPr lang="en-US" sz="4400" dirty="0"/>
              <a:t> </a:t>
            </a:r>
            <a:r>
              <a:rPr lang="en-US" sz="4400" u="sng" dirty="0">
                <a:hlinkClick r:id="rId5"/>
              </a:rPr>
              <a:t>market price</a:t>
            </a:r>
            <a:r>
              <a:rPr lang="en-US" sz="4400" dirty="0"/>
              <a:t>.</a:t>
            </a:r>
          </a:p>
          <a:p>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lnSpcReduction="10000"/>
          </a:bodyPr>
          <a:lstStyle/>
          <a:p>
            <a:pPr lvl="0">
              <a:buNone/>
            </a:pPr>
            <a:r>
              <a:rPr lang="en-US" sz="4000" b="1" dirty="0"/>
              <a:t>5)Earnings capitalization models: </a:t>
            </a:r>
          </a:p>
          <a:p>
            <a:pPr>
              <a:buNone/>
            </a:pPr>
            <a:r>
              <a:rPr lang="en-US" dirty="0"/>
              <a:t>	</a:t>
            </a:r>
            <a:r>
              <a:rPr lang="en-US" sz="4000" dirty="0"/>
              <a:t>When the earnings of the firm are stable or when there is an expansion, the value of  an equity share can be determined by capitalization of earnings. </a:t>
            </a:r>
          </a:p>
          <a:p>
            <a:pPr>
              <a:buNone/>
            </a:pPr>
            <a:r>
              <a:rPr lang="en-US" sz="4000" dirty="0"/>
              <a:t>		The earnings of the firm will be stable if it neither retains any earnings nor employs any external financing.</a:t>
            </a:r>
          </a:p>
          <a:p>
            <a:endParaRPr lang="en-US"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Autofit/>
          </a:bodyPr>
          <a:lstStyle/>
          <a:p>
            <a:pPr lvl="0">
              <a:buNone/>
            </a:pPr>
            <a:r>
              <a:rPr lang="en-US" sz="4000" b="1" dirty="0"/>
              <a:t>6)</a:t>
            </a:r>
            <a:r>
              <a:rPr lang="en-US" sz="4000" dirty="0"/>
              <a:t> </a:t>
            </a:r>
            <a:r>
              <a:rPr lang="en-US" sz="4000" b="1" dirty="0"/>
              <a:t>Price-Earnings multiplier approach and capital asset pricing model:</a:t>
            </a:r>
          </a:p>
          <a:p>
            <a:pPr>
              <a:buNone/>
            </a:pPr>
            <a:r>
              <a:rPr lang="en-US" sz="3600" b="1"/>
              <a:t>	A</a:t>
            </a:r>
            <a:r>
              <a:rPr lang="en-US" sz="3600" b="1" dirty="0"/>
              <a:t>) Price-Earnings Multiplier Approach:</a:t>
            </a:r>
            <a:endParaRPr lang="en-US" sz="3600" dirty="0"/>
          </a:p>
          <a:p>
            <a:pPr algn="just">
              <a:buNone/>
            </a:pPr>
            <a:r>
              <a:rPr lang="en-US" sz="3600" dirty="0"/>
              <a:t>		The Price-Earnings ratios, or earnings multiple, is one of the most popular measures of company value. It is computed by dividing the current stock price by earnings per share for the most recent 12 months.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lstStyle/>
          <a:p>
            <a:pPr algn="just">
              <a:buNone/>
            </a:pPr>
            <a:r>
              <a:rPr lang="en-US" sz="4000" dirty="0"/>
              <a:t>		It is followed so closely because it relates the market’s expectation of future company performance, embedded in the price component of the equation, to the company’s actual recent earnings performance. </a:t>
            </a:r>
          </a:p>
          <a:p>
            <a:pPr algn="just">
              <a:buNone/>
            </a:pPr>
            <a:r>
              <a:rPr lang="en-US" sz="4000" dirty="0"/>
              <a:t>		The greater the expectation, the higher a multiple of current earnings investors are willing to pay for the promise of future earnings.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a:bodyPr>
          <a:lstStyle/>
          <a:p>
            <a:pPr>
              <a:buNone/>
            </a:pPr>
            <a:r>
              <a:rPr lang="en-US" sz="4000" dirty="0"/>
              <a:t>B) </a:t>
            </a:r>
            <a:r>
              <a:rPr lang="en-US" sz="4000" b="1" dirty="0"/>
              <a:t>Capital asset pricing model:</a:t>
            </a:r>
            <a:endParaRPr lang="en-US" sz="4000" dirty="0"/>
          </a:p>
          <a:p>
            <a:pPr>
              <a:buNone/>
            </a:pPr>
            <a:r>
              <a:rPr lang="en-US" sz="4000" dirty="0"/>
              <a:t>		The </a:t>
            </a:r>
            <a:r>
              <a:rPr lang="en-US" sz="4000" b="1" dirty="0"/>
              <a:t>capital asset pricing model</a:t>
            </a:r>
            <a:r>
              <a:rPr lang="en-US" sz="4000" dirty="0"/>
              <a:t> (</a:t>
            </a:r>
            <a:r>
              <a:rPr lang="en-US" sz="4000" b="1" dirty="0"/>
              <a:t>CAPM</a:t>
            </a:r>
            <a:r>
              <a:rPr lang="en-US" sz="4000" dirty="0"/>
              <a:t>) is used to determine a theoretically appropriate required </a:t>
            </a:r>
            <a:r>
              <a:rPr lang="en-US" sz="4000" dirty="0">
                <a:hlinkClick r:id="rId2" tooltip="Rate of return"/>
              </a:rPr>
              <a:t>rate of return</a:t>
            </a:r>
            <a:r>
              <a:rPr lang="en-US" sz="4000" dirty="0"/>
              <a:t> of an </a:t>
            </a:r>
            <a:r>
              <a:rPr lang="en-US" sz="4000" dirty="0">
                <a:hlinkClick r:id="rId3" tooltip="Asset"/>
              </a:rPr>
              <a:t>asset</a:t>
            </a:r>
            <a:r>
              <a:rPr lang="en-US" sz="4000" dirty="0"/>
              <a:t>, if that asset is to be added to an already well-diversified </a:t>
            </a:r>
            <a:r>
              <a:rPr lang="en-US" sz="4000" dirty="0">
                <a:hlinkClick r:id="rId4" tooltip="Portfolio (finance)"/>
              </a:rPr>
              <a:t>portfolio</a:t>
            </a:r>
            <a:r>
              <a:rPr lang="en-US" sz="4000" dirty="0"/>
              <a:t>, given that asset's non-</a:t>
            </a:r>
            <a:r>
              <a:rPr lang="en-US" sz="4000" dirty="0">
                <a:hlinkClick r:id="rId5" tooltip="Diversification (finance)"/>
              </a:rPr>
              <a:t>diversifiable</a:t>
            </a:r>
            <a:r>
              <a:rPr lang="en-US" sz="4000" dirty="0"/>
              <a:t> risk. </a:t>
            </a:r>
          </a:p>
          <a:p>
            <a:pPr>
              <a:buNone/>
            </a:pPr>
            <a:endParaRPr lang="en-U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lstStyle/>
          <a:p>
            <a:pPr>
              <a:buNone/>
            </a:pPr>
            <a:r>
              <a:rPr lang="en-US" sz="4000" dirty="0"/>
              <a:t>		This model takes into account the asset's sensitivity to non-diversifiable </a:t>
            </a:r>
            <a:r>
              <a:rPr lang="en-US" sz="4000" dirty="0">
                <a:hlinkClick r:id="rId2" tooltip="Risk"/>
              </a:rPr>
              <a:t>risk</a:t>
            </a:r>
            <a:r>
              <a:rPr lang="en-US" sz="4000" dirty="0"/>
              <a:t> (also known as </a:t>
            </a:r>
            <a:r>
              <a:rPr lang="en-US" sz="4000" dirty="0">
                <a:hlinkClick r:id="rId3" tooltip="Systematic risk"/>
              </a:rPr>
              <a:t>systematic risk</a:t>
            </a:r>
            <a:r>
              <a:rPr lang="en-US" sz="4000" dirty="0"/>
              <a:t> or </a:t>
            </a:r>
            <a:r>
              <a:rPr lang="en-US" sz="4000" dirty="0">
                <a:hlinkClick r:id="rId4" tooltip="Market risk"/>
              </a:rPr>
              <a:t>market risk</a:t>
            </a:r>
            <a:r>
              <a:rPr lang="en-US" sz="4000" dirty="0"/>
              <a:t>), often represented by the quantity </a:t>
            </a:r>
            <a:r>
              <a:rPr lang="en-US" sz="4000" dirty="0">
                <a:hlinkClick r:id="rId5" tooltip="Beta (finance)"/>
              </a:rPr>
              <a:t>beta</a:t>
            </a:r>
            <a:r>
              <a:rPr lang="en-US" sz="4000" dirty="0"/>
              <a:t> (β) in the financial industry, as well as the </a:t>
            </a:r>
            <a:r>
              <a:rPr lang="en-US" sz="4000" dirty="0">
                <a:hlinkClick r:id="rId6" tooltip="Expected return"/>
              </a:rPr>
              <a:t>expected return</a:t>
            </a:r>
            <a:r>
              <a:rPr lang="en-US" sz="4000" dirty="0"/>
              <a:t> of the market and the expected return of a theoretical </a:t>
            </a:r>
            <a:r>
              <a:rPr lang="en-US" sz="4000" dirty="0">
                <a:hlinkClick r:id="rId7" tooltip="Risk-free interest rate"/>
              </a:rPr>
              <a:t>risk-free</a:t>
            </a:r>
            <a:r>
              <a:rPr lang="en-US" sz="4000" dirty="0"/>
              <a:t> asset.</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fontScale="92500" lnSpcReduction="10000"/>
          </a:bodyPr>
          <a:lstStyle/>
          <a:p>
            <a:pPr lvl="0">
              <a:buNone/>
            </a:pPr>
            <a:r>
              <a:rPr lang="en-US" sz="4800" dirty="0"/>
              <a:t>7) </a:t>
            </a:r>
            <a:r>
              <a:rPr lang="en-US" sz="4800" b="1" dirty="0"/>
              <a:t>Free Cash flow model: </a:t>
            </a:r>
            <a:endParaRPr lang="en-US" sz="4800" dirty="0"/>
          </a:p>
          <a:p>
            <a:pPr algn="just">
              <a:buNone/>
            </a:pPr>
            <a:r>
              <a:rPr lang="en-US" sz="4000" dirty="0"/>
              <a:t>		</a:t>
            </a:r>
            <a:r>
              <a:rPr lang="en-US" sz="4400" dirty="0"/>
              <a:t>A measure of financial performance calculated as operating cash flow minus capital expenditures. Free cash flow (FCF) represents the cash that a company is able to generate after laying out the money required to maintain or expand its asset base. </a:t>
            </a:r>
          </a:p>
          <a:p>
            <a:pPr algn="just">
              <a:buNone/>
            </a:pPr>
            <a:r>
              <a:rPr lang="en-US" sz="4400"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lstStyle/>
          <a:p>
            <a:pPr>
              <a:buNone/>
            </a:pPr>
            <a:r>
              <a:rPr lang="en-US" dirty="0"/>
              <a:t>	</a:t>
            </a:r>
          </a:p>
          <a:p>
            <a:pPr>
              <a:buNone/>
            </a:pPr>
            <a:r>
              <a:rPr lang="en-US" dirty="0"/>
              <a:t>	</a:t>
            </a:r>
            <a:r>
              <a:rPr lang="en-US" sz="4400" dirty="0"/>
              <a:t>Free cash flow is important because it allows a company to pursue opportunities that enhance shareholder’s value. Without cash, it's tough to develop new products, make acquisitions, pay dividends and reduce debt.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229600" cy="6172200"/>
          </a:xfrm>
        </p:spPr>
        <p:txBody>
          <a:bodyPr>
            <a:normAutofit fontScale="90000"/>
          </a:bodyPr>
          <a:lstStyle/>
          <a:p>
            <a:pPr lvl="0" algn="l"/>
            <a:r>
              <a:rPr lang="en-US" b="1" dirty="0"/>
              <a:t>1. Meaning of Common Stock:</a:t>
            </a:r>
            <a:br>
              <a:rPr lang="en-US" dirty="0"/>
            </a:br>
            <a:r>
              <a:rPr lang="en-US" dirty="0"/>
              <a:t>	A Stock is a share in the ownership of a company. Stock represents a claim on the company’s assets and earnings. </a:t>
            </a:r>
            <a:br>
              <a:rPr lang="en-US" dirty="0"/>
            </a:br>
            <a:r>
              <a:rPr lang="en-US" dirty="0"/>
              <a:t>	Holding a company’s stock means that we are one of the many owners of a company and as such we have a claim to everything the company owns.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229600" cy="6172200"/>
          </a:xfrm>
        </p:spPr>
        <p:txBody>
          <a:bodyPr>
            <a:noAutofit/>
          </a:bodyPr>
          <a:lstStyle/>
          <a:p>
            <a:pPr marL="457200" lvl="0" indent="-457200" algn="l"/>
            <a:r>
              <a:rPr lang="en-US" sz="3200" b="1" dirty="0"/>
              <a:t>2) </a:t>
            </a:r>
            <a:r>
              <a:rPr lang="en-US" sz="3600" b="1" dirty="0"/>
              <a:t>Basic Features of Common Stock: </a:t>
            </a:r>
            <a:br>
              <a:rPr lang="en-US" sz="3600" b="1" dirty="0"/>
            </a:br>
            <a:r>
              <a:rPr lang="en-US" sz="3600" b="1" dirty="0"/>
              <a:t>	</a:t>
            </a:r>
            <a:r>
              <a:rPr lang="en-US" sz="3600" dirty="0"/>
              <a:t>The following are the basic features of Common stock:-</a:t>
            </a:r>
            <a:br>
              <a:rPr lang="en-US" sz="3600" dirty="0"/>
            </a:br>
            <a:r>
              <a:rPr lang="en-US" sz="3600" dirty="0"/>
              <a:t>1. As owners of the company, common shareholders have the right to the residual income and assets of the company.</a:t>
            </a:r>
            <a:br>
              <a:rPr lang="en-US" sz="3600" dirty="0"/>
            </a:br>
            <a:r>
              <a:rPr lang="en-US" sz="3600" dirty="0"/>
              <a:t>2. Common stockholders are generally the only security holders with the right to elect the board of directors. </a:t>
            </a:r>
            <a:br>
              <a:rPr lang="en-US" sz="3600" dirty="0"/>
            </a:br>
            <a:r>
              <a:rPr lang="en-US" sz="32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229600" cy="6172200"/>
          </a:xfrm>
        </p:spPr>
        <p:txBody>
          <a:bodyPr>
            <a:noAutofit/>
          </a:bodyPr>
          <a:lstStyle/>
          <a:p>
            <a:pPr algn="l"/>
            <a:br>
              <a:rPr lang="en-US" sz="3600" dirty="0"/>
            </a:br>
            <a:r>
              <a:rPr lang="en-US" sz="3600" dirty="0"/>
              <a:t>3. Preemptive rights (if granted) entitle the common shareholder to maintain a proportionate share of ownership in the firm. </a:t>
            </a:r>
            <a:br>
              <a:rPr lang="en-US" sz="3600" dirty="0"/>
            </a:br>
            <a:r>
              <a:rPr lang="en-US" sz="3600" dirty="0"/>
              <a:t>4. Common stockholder’s liability as an owner of the corporation is limited to the amount invested in the stock. </a:t>
            </a:r>
            <a:br>
              <a:rPr lang="en-US" sz="3600" dirty="0"/>
            </a:br>
            <a:r>
              <a:rPr lang="en-US" sz="3600" dirty="0"/>
              <a:t>5. Common stock’s value is equal to the present value of all future cash flows expected to be received by the stockholder. </a:t>
            </a:r>
            <a:br>
              <a:rPr lang="en-US" sz="3600" dirty="0"/>
            </a:br>
            <a:endParaRPr 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a:bodyPr>
          <a:lstStyle/>
          <a:p>
            <a:pPr>
              <a:buNone/>
            </a:pPr>
            <a:r>
              <a:rPr lang="en-US" sz="3600" b="1" dirty="0"/>
              <a:t>3) TYPES OF STOCKS:</a:t>
            </a:r>
          </a:p>
          <a:p>
            <a:pPr>
              <a:buNone/>
            </a:pPr>
            <a:r>
              <a:rPr lang="en-US" sz="3600" dirty="0"/>
              <a:t>There are two main types of stocks: </a:t>
            </a:r>
          </a:p>
          <a:p>
            <a:pPr marL="857250" indent="-857250">
              <a:buAutoNum type="romanLcParenR"/>
            </a:pPr>
            <a:r>
              <a:rPr lang="en-US" sz="3600" dirty="0"/>
              <a:t>Common Stock: Common Stock is the investment made by the people in shares (ownership) of a company. </a:t>
            </a:r>
          </a:p>
          <a:p>
            <a:pPr marL="857250" indent="-857250">
              <a:buAutoNum type="romanLcParenR"/>
            </a:pPr>
            <a:r>
              <a:rPr lang="en-US" sz="3600" dirty="0"/>
              <a:t>Preferred Stock: With preferred shares, investors are usually guaranteed a fixed dividend forever. This is different than common stock, which has variable dividends that are never guaranteed. </a:t>
            </a:r>
          </a:p>
          <a:p>
            <a:pPr marL="857250" indent="-857250">
              <a:buAutoNum type="romanLcParenR"/>
            </a:pPr>
            <a:endParaRPr lang="en-US" sz="3600" dirty="0"/>
          </a:p>
          <a:p>
            <a:pPr>
              <a:buNone/>
            </a:pPr>
            <a:endParaRPr 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8229600" cy="6172200"/>
          </a:xfrm>
        </p:spPr>
        <p:txBody>
          <a:bodyPr/>
          <a:lstStyle/>
          <a:p>
            <a:pPr lvl="0" algn="l"/>
            <a:r>
              <a:rPr lang="en-US" b="1" dirty="0"/>
              <a:t>4) Approaches to valuation of Common Stock: </a:t>
            </a:r>
            <a:br>
              <a:rPr lang="en-US" dirty="0"/>
            </a:br>
            <a:r>
              <a:rPr lang="en-US" dirty="0"/>
              <a:t>	The valuation of common stock is a complex and difficult because its cash flows and maturity are not fixed. </a:t>
            </a:r>
            <a:br>
              <a:rPr lang="en-US" dirty="0"/>
            </a:br>
            <a:r>
              <a:rPr lang="en-US" dirty="0"/>
              <a:t>	However, there are three well-known approaches to common stock valuation: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fontScale="70000" lnSpcReduction="20000"/>
          </a:bodyPr>
          <a:lstStyle/>
          <a:p>
            <a:pPr marL="742950" lvl="0" indent="-742950">
              <a:buAutoNum type="arabicParenR"/>
            </a:pPr>
            <a:r>
              <a:rPr lang="en-US" sz="6200" b="1" dirty="0"/>
              <a:t>Efficient Market Analysis:</a:t>
            </a:r>
            <a:r>
              <a:rPr lang="en-US" sz="6200" dirty="0"/>
              <a:t> </a:t>
            </a:r>
          </a:p>
          <a:p>
            <a:pPr marL="742950" lvl="0" indent="-742950" algn="just">
              <a:buNone/>
            </a:pPr>
            <a:r>
              <a:rPr lang="en-US" sz="4000" dirty="0"/>
              <a:t>	</a:t>
            </a:r>
            <a:r>
              <a:rPr lang="en-US" sz="4100" dirty="0"/>
              <a:t>	</a:t>
            </a:r>
            <a:r>
              <a:rPr lang="en-US" sz="6200" dirty="0"/>
              <a:t>This method is regarded as unconvincing, improbable and uncomfortable in practice. </a:t>
            </a:r>
          </a:p>
          <a:p>
            <a:pPr marL="742950" lvl="0" indent="-742950" algn="just">
              <a:buNone/>
            </a:pPr>
            <a:r>
              <a:rPr lang="en-US" sz="5700" dirty="0"/>
              <a:t>	</a:t>
            </a:r>
            <a:r>
              <a:rPr lang="en-US" sz="6300" dirty="0"/>
              <a:t>	It holds that share price fully reflect all the relevant information that is available and usable, and that they reflect the fair economic value of shares. </a:t>
            </a:r>
          </a:p>
          <a:p>
            <a:pPr>
              <a:buNone/>
            </a:pPr>
            <a:r>
              <a:rPr lang="en-US" sz="6300" dirty="0"/>
              <a:t> </a:t>
            </a:r>
            <a:endParaRPr lang="en-US" sz="4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a:bodyPr>
          <a:lstStyle/>
          <a:p>
            <a:pPr lvl="0">
              <a:buNone/>
            </a:pPr>
            <a:r>
              <a:rPr lang="en-US" sz="5800" b="1" dirty="0"/>
              <a:t>2) Technical Analysis:</a:t>
            </a:r>
            <a:r>
              <a:rPr lang="en-US" sz="5800" dirty="0"/>
              <a:t> </a:t>
            </a:r>
          </a:p>
          <a:p>
            <a:pPr lvl="0">
              <a:buNone/>
            </a:pPr>
            <a:r>
              <a:rPr lang="en-US" sz="5800" dirty="0"/>
              <a:t>	Technical Analysis is the approach that uses futures price charts to anticipate price movements.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382000" cy="6324600"/>
          </a:xfrm>
        </p:spPr>
        <p:txBody>
          <a:bodyPr>
            <a:normAutofit fontScale="92500"/>
          </a:bodyPr>
          <a:lstStyle/>
          <a:p>
            <a:pPr>
              <a:buNone/>
            </a:pPr>
            <a:r>
              <a:rPr lang="en-US" sz="4000" b="1" dirty="0"/>
              <a:t>3) Fundamental Analysis:</a:t>
            </a:r>
            <a:r>
              <a:rPr lang="en-US" sz="4000" dirty="0"/>
              <a:t> </a:t>
            </a:r>
          </a:p>
          <a:p>
            <a:pPr>
              <a:buNone/>
            </a:pPr>
            <a:r>
              <a:rPr lang="en-US" sz="4000" dirty="0"/>
              <a:t>		Fundamental Analysis is the approach that uses information derived from supply and demand factors to anticipate price movements. </a:t>
            </a:r>
          </a:p>
          <a:p>
            <a:pPr>
              <a:buNone/>
            </a:pPr>
            <a:r>
              <a:rPr lang="en-US" sz="4000" dirty="0"/>
              <a:t>		Fundamental analysts use monthly reports that project supply and demand factors for a particular commodity, along with information from various associations.</a:t>
            </a:r>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872</Words>
  <Application>Microsoft Office PowerPoint</Application>
  <PresentationFormat>On-screen Show (4:3)</PresentationFormat>
  <Paragraphs>36</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  Unit – III:  COMMON STOCKS  – ANALYSIS &amp; VALUATION</vt:lpstr>
      <vt:lpstr>1. Meaning of Common Stock:  A Stock is a share in the ownership of a company. Stock represents a claim on the company’s assets and earnings.   Holding a company’s stock means that we are one of the many owners of a company and as such we have a claim to everything the company owns.  </vt:lpstr>
      <vt:lpstr>2) Basic Features of Common Stock:   The following are the basic features of Common stock:- 1. As owners of the company, common shareholders have the right to the residual income and assets of the company. 2. Common stockholders are generally the only security holders with the right to elect the board of directors.   </vt:lpstr>
      <vt:lpstr> 3. Preemptive rights (if granted) entitle the common shareholder to maintain a proportionate share of ownership in the firm.  4. Common stockholder’s liability as an owner of the corporation is limited to the amount invested in the stock.  5. Common stock’s value is equal to the present value of all future cash flows expected to be received by the stockholder.  </vt:lpstr>
      <vt:lpstr>PowerPoint Presentation</vt:lpstr>
      <vt:lpstr>4) Approaches to valuation of Common Stock:   The valuation of common stock is a complex and difficult because its cash flows and maturity are not fixed.   However, there are three well-known approaches to common stock valuation: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III:  COMMON STOCKS  – ANALYSIS &amp; VALUATION</dc:title>
  <dc:creator>win 7</dc:creator>
  <cp:lastModifiedBy>swathi</cp:lastModifiedBy>
  <cp:revision>17</cp:revision>
  <dcterms:created xsi:type="dcterms:W3CDTF">2006-08-16T00:00:00Z</dcterms:created>
  <dcterms:modified xsi:type="dcterms:W3CDTF">2020-02-28T05:25:15Z</dcterms:modified>
</cp:coreProperties>
</file>