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9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DAAB8-78A6-4AAE-8675-3B125760C9FA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7031C-75E0-497E-A497-CBCC80A298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9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52F110-644D-47F9-AB54-1A64AD3453D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029DDB-0C64-4F1E-A522-1776FDFF9D6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9CBB6A-8C54-4DE6-BFAB-AACBB355808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52A030-87A2-45CB-89B7-EFABFB1999F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Heuristic-driven bias.</a:t>
            </a:r>
          </a:p>
          <a:p>
            <a:r>
              <a:rPr lang="en-US"/>
              <a:t>(1) People develop general principles as they find things out for themselves.</a:t>
            </a:r>
          </a:p>
          <a:p>
            <a:r>
              <a:rPr lang="en-US"/>
              <a:t>(2) They rely on heuristics, rules of thumb, to draw inferences from the information at their disposal.</a:t>
            </a:r>
          </a:p>
          <a:p>
            <a:r>
              <a:rPr lang="en-US"/>
              <a:t>(3) People are susceptible to particular errors because the heuristics they use are imperfect.</a:t>
            </a:r>
          </a:p>
          <a:p>
            <a:r>
              <a:rPr lang="en-US"/>
              <a:t>(4) People actually commit errors in particular situations.</a:t>
            </a:r>
          </a:p>
          <a:p>
            <a:endParaRPr lang="en-US"/>
          </a:p>
          <a:p>
            <a:r>
              <a:rPr lang="en-US"/>
              <a:t>Traditional finance assumes that practitioners use statistical tools appropriately and correctly.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488" tIns="44450" rIns="90488" bIns="44450"/>
          <a:lstStyle/>
          <a:p>
            <a:r>
              <a:rPr lang="en-US"/>
              <a:t>DeBondt and Thaler.</a:t>
            </a:r>
          </a:p>
          <a:p>
            <a:r>
              <a:rPr lang="en-US"/>
              <a:t>Investors become overly pessimistic about past losers and overly optimistic about past winners.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D9C40-5831-4727-ADF3-118C116079EB}" type="datetimeFigureOut">
              <a:rPr lang="en-US" smtClean="0"/>
              <a:pPr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3F46D-4D0F-427B-904F-D5B472F83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orwords.com/11761/risk_and_return.html" TargetMode="External"/><Relationship Id="rId7" Type="http://schemas.openxmlformats.org/officeDocument/2006/relationships/hyperlink" Target="http://www.investorwords.com/4244/return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vestorwords.com/4292/risk.html" TargetMode="External"/><Relationship Id="rId5" Type="http://schemas.openxmlformats.org/officeDocument/2006/relationships/hyperlink" Target="http://www.investorwords.com/37/accept.html" TargetMode="External"/><Relationship Id="rId4" Type="http://schemas.openxmlformats.org/officeDocument/2006/relationships/hyperlink" Target="http://www.investorwords.com/2322/hold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ank" TargetMode="External"/><Relationship Id="rId2" Type="http://schemas.openxmlformats.org/officeDocument/2006/relationships/hyperlink" Target="http://en.wikipedia.org/wiki/Expected_valu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Stock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isk-free_bond" TargetMode="External"/><Relationship Id="rId2" Type="http://schemas.openxmlformats.org/officeDocument/2006/relationships/hyperlink" Target="http://en.wikipedia.org/wiki/Expected_retur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Financial_risk" TargetMode="External"/><Relationship Id="rId4" Type="http://schemas.openxmlformats.org/officeDocument/2006/relationships/hyperlink" Target="http://en.wikipedia.org/wiki/Willingness_to_accept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nancial_markets" TargetMode="External"/><Relationship Id="rId2" Type="http://schemas.openxmlformats.org/officeDocument/2006/relationships/hyperlink" Target="http://en.wikipedia.org/wiki/Financ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Risk-weighted_asset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tocks" TargetMode="External"/><Relationship Id="rId2" Type="http://schemas.openxmlformats.org/officeDocument/2006/relationships/hyperlink" Target="http://en.wikipedia.org/wiki/Asset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Information" TargetMode="External"/><Relationship Id="rId4" Type="http://schemas.openxmlformats.org/officeDocument/2006/relationships/hyperlink" Target="http://en.wikipedia.org/wiki/Bond_(finance)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5410199"/>
          </a:xfrm>
        </p:spPr>
        <p:txBody>
          <a:bodyPr>
            <a:normAutofit fontScale="90000"/>
          </a:bodyPr>
          <a:lstStyle/>
          <a:p>
            <a:br>
              <a:rPr lang="en-US" sz="5400" b="1"/>
            </a:br>
            <a:br>
              <a:rPr lang="en-US" sz="5400" b="1"/>
            </a:br>
            <a:br>
              <a:rPr lang="en-US" sz="5400" b="1"/>
            </a:br>
            <a:r>
              <a:rPr lang="en-US" sz="5400" b="1"/>
              <a:t>Unit </a:t>
            </a:r>
            <a:r>
              <a:rPr lang="en-US" sz="5400" b="1" dirty="0"/>
              <a:t>– I: Investments</a:t>
            </a:r>
            <a:br>
              <a:rPr lang="en-US" b="1" dirty="0"/>
            </a:br>
            <a:br>
              <a:rPr lang="en-US" b="1"/>
            </a:br>
            <a:br>
              <a:rPr lang="en-US" b="1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5867400"/>
          </a:xfrm>
        </p:spPr>
        <p:txBody>
          <a:bodyPr/>
          <a:lstStyle/>
          <a:p>
            <a:pPr algn="just" eaLnBrk="1" hangingPunct="1"/>
            <a:r>
              <a:rPr lang="en-US" sz="2500"/>
              <a:t>Investor generally invests in a well diversified portfolio whereas speculator generally puts his money only in one or few stocks.</a:t>
            </a:r>
          </a:p>
          <a:p>
            <a:pPr algn="just" eaLnBrk="1" hangingPunct="1"/>
            <a:endParaRPr lang="en-US" sz="2500"/>
          </a:p>
          <a:p>
            <a:pPr algn="just" eaLnBrk="1" hangingPunct="1"/>
            <a:r>
              <a:rPr lang="en-US" sz="2500"/>
              <a:t>Investor looks to profit from per unit return whereas Speculator looks to profit from bigger volumes of trade and gains from leverage effect.</a:t>
            </a:r>
          </a:p>
          <a:p>
            <a:pPr algn="just" eaLnBrk="1" hangingPunct="1"/>
            <a:endParaRPr lang="en-US" sz="2500"/>
          </a:p>
          <a:p>
            <a:pPr algn="just" eaLnBrk="1" hangingPunct="1"/>
            <a:r>
              <a:rPr lang="en-US" sz="2500"/>
              <a:t>Investor expects regular income in the form of dividends whereas Speculator looks for Capital appreciation.</a:t>
            </a:r>
          </a:p>
          <a:p>
            <a:pPr algn="just" eaLnBrk="1" hangingPunct="1"/>
            <a:endParaRPr lang="en-US" sz="250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0A37B7-E174-4634-BD5D-6774D971C5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Security investments are traded in the market and are transferable in nature. Ex: Shares, Debentures etc.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Non Security investments are neither traded nor transferable. Ex: Post office savings deposits, Deposits with commercial banks, etc.</a:t>
            </a:r>
          </a:p>
          <a:p>
            <a:pPr eaLnBrk="1" hangingPunct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Security Vs Non Security: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AE32A1-1DAA-42F5-87F6-76AA05B2DB2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z="3200" dirty="0"/>
              <a:t>Bank Deposits</a:t>
            </a:r>
          </a:p>
          <a:p>
            <a:pPr eaLnBrk="1" hangingPunct="1"/>
            <a:r>
              <a:rPr lang="en-US" sz="3200" dirty="0"/>
              <a:t>Post office Deposits</a:t>
            </a:r>
          </a:p>
          <a:p>
            <a:pPr eaLnBrk="1" hangingPunct="1"/>
            <a:r>
              <a:rPr lang="en-US" sz="3200" dirty="0"/>
              <a:t>Insurance</a:t>
            </a:r>
          </a:p>
          <a:p>
            <a:pPr eaLnBrk="1" hangingPunct="1"/>
            <a:r>
              <a:rPr lang="en-US" sz="3200" dirty="0"/>
              <a:t>Mutual Fund</a:t>
            </a:r>
          </a:p>
          <a:p>
            <a:pPr eaLnBrk="1" hangingPunct="1"/>
            <a:r>
              <a:rPr lang="en-US" sz="3200" dirty="0"/>
              <a:t>Equities share</a:t>
            </a:r>
          </a:p>
          <a:p>
            <a:pPr eaLnBrk="1" hangingPunct="1"/>
            <a:r>
              <a:rPr lang="en-US" sz="3200" dirty="0"/>
              <a:t>Preference shares</a:t>
            </a:r>
          </a:p>
          <a:p>
            <a:pPr eaLnBrk="1" hangingPunct="1"/>
            <a:r>
              <a:rPr lang="en-US" sz="3200" dirty="0"/>
              <a:t>Debentures.</a:t>
            </a:r>
          </a:p>
          <a:p>
            <a:pPr eaLnBrk="1" hangingPunct="1"/>
            <a:r>
              <a:rPr lang="en-US" sz="3200" dirty="0"/>
              <a:t>Bonds</a:t>
            </a:r>
          </a:p>
          <a:p>
            <a:pPr eaLnBrk="1" hangingPunct="1">
              <a:buFont typeface="Wingdings 3" pitchFamily="18" charset="2"/>
              <a:buNone/>
            </a:pP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INVESTMENT AVENUES OR ALTERNATIVES OR CHANNELS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74BDA-90CB-4388-BA1E-92D5A973DF8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z="3200"/>
              <a:t>Real estate.</a:t>
            </a:r>
          </a:p>
          <a:p>
            <a:pPr eaLnBrk="1" hangingPunct="1"/>
            <a:r>
              <a:rPr lang="en-US" sz="3200"/>
              <a:t>Provident fund. </a:t>
            </a:r>
          </a:p>
          <a:p>
            <a:pPr eaLnBrk="1" hangingPunct="1"/>
            <a:r>
              <a:rPr lang="en-US" sz="3200"/>
              <a:t>Derivative market.</a:t>
            </a:r>
          </a:p>
          <a:p>
            <a:pPr eaLnBrk="1" hangingPunct="1"/>
            <a:r>
              <a:rPr lang="en-US" sz="3200"/>
              <a:t>Commodity market.</a:t>
            </a:r>
          </a:p>
          <a:p>
            <a:pPr eaLnBrk="1" hangingPunct="1"/>
            <a:r>
              <a:rPr lang="en-US" sz="3200"/>
              <a:t>Currency market.</a:t>
            </a:r>
          </a:p>
          <a:p>
            <a:pPr eaLnBrk="1" hangingPunct="1"/>
            <a:r>
              <a:rPr lang="en-US" sz="3200"/>
              <a:t>Gold.</a:t>
            </a:r>
          </a:p>
          <a:p>
            <a:pPr eaLnBrk="1" hangingPunct="1"/>
            <a:r>
              <a:rPr lang="en-US" sz="3200"/>
              <a:t>Money market instruments.</a:t>
            </a:r>
          </a:p>
          <a:p>
            <a:pPr eaLnBrk="1" hangingPunct="1"/>
            <a:r>
              <a:rPr lang="en-US" sz="3200"/>
              <a:t>Precious and Artistic articles.</a:t>
            </a:r>
          </a:p>
          <a:p>
            <a:pPr eaLnBrk="1" hangingPunct="1">
              <a:buFont typeface="Wingdings 3" pitchFamily="18" charset="2"/>
              <a:buNone/>
            </a:pPr>
            <a:endParaRPr lang="en-US" sz="32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INVESTMENT AVENUES OR ALTERNATIVES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506E45-C2C4-4883-B991-01A5C189057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53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3200"/>
              <a:t>Expected Return (ROI).</a:t>
            </a:r>
          </a:p>
          <a:p>
            <a:pPr eaLnBrk="1" hangingPunct="1"/>
            <a:endParaRPr lang="en-US" sz="3200"/>
          </a:p>
          <a:p>
            <a:pPr eaLnBrk="1" hangingPunct="1"/>
            <a:r>
              <a:rPr lang="en-US" sz="3200"/>
              <a:t>Risk.</a:t>
            </a:r>
          </a:p>
          <a:p>
            <a:pPr eaLnBrk="1" hangingPunct="1"/>
            <a:endParaRPr lang="en-US" sz="3200"/>
          </a:p>
          <a:p>
            <a:pPr eaLnBrk="1" hangingPunct="1"/>
            <a:r>
              <a:rPr lang="en-US" sz="3200"/>
              <a:t>Marketability.</a:t>
            </a:r>
          </a:p>
          <a:p>
            <a:pPr eaLnBrk="1" hangingPunct="1"/>
            <a:endParaRPr lang="en-US" sz="3200"/>
          </a:p>
          <a:p>
            <a:pPr eaLnBrk="1" hangingPunct="1"/>
            <a:r>
              <a:rPr lang="en-US" sz="3200"/>
              <a:t>Tax benefit (IF ANY).</a:t>
            </a:r>
          </a:p>
          <a:p>
            <a:pPr eaLnBrk="1" hangingPunct="1"/>
            <a:endParaRPr lang="en-US" sz="3200"/>
          </a:p>
          <a:p>
            <a:pPr eaLnBrk="1" hangingPunct="1"/>
            <a:r>
              <a:rPr lang="en-US" sz="3200"/>
              <a:t>Convenience / ease.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INVESTMENT ATTRIBUTES: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9B6A16-DDFE-47DF-82A2-682A04E98BE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/>
              <a:t>Setting up of Investment Objectives.</a:t>
            </a:r>
          </a:p>
          <a:p>
            <a:pPr eaLnBrk="1" hangingPunct="1"/>
            <a:r>
              <a:rPr lang="en-US" sz="3200"/>
              <a:t>Choice of Asset mix.</a:t>
            </a:r>
          </a:p>
          <a:p>
            <a:pPr eaLnBrk="1" hangingPunct="1"/>
            <a:r>
              <a:rPr lang="en-US" sz="3200"/>
              <a:t>Formulation of Portfolio strategy.</a:t>
            </a:r>
          </a:p>
          <a:p>
            <a:pPr eaLnBrk="1" hangingPunct="1"/>
            <a:r>
              <a:rPr lang="en-US" sz="3200"/>
              <a:t>Selection of securities.</a:t>
            </a:r>
          </a:p>
          <a:p>
            <a:pPr eaLnBrk="1" hangingPunct="1"/>
            <a:r>
              <a:rPr lang="en-US" sz="3200"/>
              <a:t>Portfolio Execution.</a:t>
            </a:r>
          </a:p>
          <a:p>
            <a:pPr eaLnBrk="1" hangingPunct="1"/>
            <a:r>
              <a:rPr lang="en-US" sz="3200"/>
              <a:t>Portfolio Revision.</a:t>
            </a:r>
          </a:p>
          <a:p>
            <a:pPr eaLnBrk="1" hangingPunct="1"/>
            <a:r>
              <a:rPr lang="en-US" sz="3200"/>
              <a:t>Portfolio Evaluation.</a:t>
            </a:r>
          </a:p>
          <a:p>
            <a:pPr eaLnBrk="1" hangingPunct="1"/>
            <a:endParaRPr lang="en-US" sz="320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6D8C41-B08B-477A-AF41-DFE22E1919A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INVESTMENT PROCESS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>
              <a:buFont typeface="Wingdings 3" pitchFamily="18" charset="2"/>
              <a:buNone/>
              <a:defRPr/>
            </a:pPr>
            <a:r>
              <a:rPr lang="en-US" sz="4300" b="1" dirty="0"/>
              <a:t>Meaning of Risk:</a:t>
            </a:r>
            <a:endParaRPr lang="en-US" sz="4300" dirty="0"/>
          </a:p>
          <a:p>
            <a:pPr algn="just">
              <a:defRPr/>
            </a:pPr>
            <a:r>
              <a:rPr lang="en-US" sz="3200" dirty="0"/>
              <a:t>In the financial world, risk can be defined as “any event or possibility of an event which can impair corporate earnings or cash flow over short/medium/long-term horizon.”</a:t>
            </a:r>
          </a:p>
          <a:p>
            <a:pPr algn="just">
              <a:buFont typeface="Wingdings 3" pitchFamily="18" charset="2"/>
              <a:buNone/>
              <a:defRPr/>
            </a:pPr>
            <a:endParaRPr lang="en-US" sz="3200" dirty="0"/>
          </a:p>
          <a:p>
            <a:pPr algn="just">
              <a:defRPr/>
            </a:pPr>
            <a:r>
              <a:rPr lang="en-US" sz="3200" dirty="0"/>
              <a:t>In other words, the potential for future returns to vary from the expected returns is risk.  </a:t>
            </a:r>
          </a:p>
          <a:p>
            <a:pPr>
              <a:buFont typeface="Wingdings 3" pitchFamily="18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Wingdings 3" pitchFamily="18" charset="2"/>
              <a:buNone/>
              <a:defRPr/>
            </a:pPr>
            <a:r>
              <a:rPr lang="en-US" sz="4300" b="1" dirty="0"/>
              <a:t>The concept of Risk:</a:t>
            </a:r>
            <a:endParaRPr lang="en-US" sz="4300" dirty="0"/>
          </a:p>
          <a:p>
            <a:pPr>
              <a:defRPr/>
            </a:pPr>
            <a:r>
              <a:rPr lang="en-US" dirty="0"/>
              <a:t>An unwanted event which may or may not occur.</a:t>
            </a:r>
          </a:p>
          <a:p>
            <a:pPr>
              <a:defRPr/>
            </a:pPr>
            <a:r>
              <a:rPr lang="en-US" dirty="0"/>
              <a:t>The cause of an unwanted event which may or may not occur.</a:t>
            </a:r>
          </a:p>
          <a:p>
            <a:pPr>
              <a:defRPr/>
            </a:pPr>
            <a:r>
              <a:rPr lang="en-US" dirty="0"/>
              <a:t>The probability of an unwanted event which may or may not occur.</a:t>
            </a:r>
          </a:p>
          <a:p>
            <a:pPr>
              <a:defRPr/>
            </a:pPr>
            <a:r>
              <a:rPr lang="en-US" dirty="0"/>
              <a:t>The statistical expectation value of unwanted events which may or may not occur.</a:t>
            </a:r>
          </a:p>
          <a:p>
            <a:pPr>
              <a:defRPr/>
            </a:pPr>
            <a:r>
              <a:rPr lang="en-US" dirty="0"/>
              <a:t>The fact that a decision is made under conditions of known probabilities (“decision making under risk”)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257800"/>
          </a:xfrm>
        </p:spPr>
        <p:txBody>
          <a:bodyPr>
            <a:normAutofit fontScale="92500"/>
          </a:bodyPr>
          <a:lstStyle/>
          <a:p>
            <a:pPr marL="0" indent="0">
              <a:buFont typeface="Wingdings 3" pitchFamily="18" charset="2"/>
              <a:buNone/>
            </a:pPr>
            <a:r>
              <a:rPr lang="en-US" sz="3600" b="1" dirty="0"/>
              <a:t>Need and Scope of Risk: </a:t>
            </a:r>
          </a:p>
          <a:p>
            <a:pPr marL="0" indent="0">
              <a:buFont typeface="Wingdings 3" pitchFamily="18" charset="2"/>
              <a:buNone/>
            </a:pPr>
            <a:r>
              <a:rPr lang="en-US" dirty="0"/>
              <a:t>All </a:t>
            </a:r>
            <a:r>
              <a:rPr lang="en-US" dirty="0" err="1"/>
              <a:t>organisations</a:t>
            </a:r>
            <a:r>
              <a:rPr lang="en-US" dirty="0"/>
              <a:t> deal with risks, though the nature and magnitude may differ for each type of organisation. </a:t>
            </a:r>
          </a:p>
          <a:p>
            <a:pPr marL="0" indent="0">
              <a:buFont typeface="Wingdings 3" pitchFamily="18" charset="2"/>
              <a:buNone/>
            </a:pPr>
            <a:r>
              <a:rPr lang="en-US" dirty="0"/>
              <a:t>This is especially true for banks/financial institutions, as they deal with money. They act as financial intermediaries in any economic system. </a:t>
            </a:r>
          </a:p>
          <a:p>
            <a:pPr marL="0" indent="0">
              <a:buFont typeface="Wingdings 3" pitchFamily="18" charset="2"/>
              <a:buNone/>
            </a:pPr>
            <a:r>
              <a:rPr lang="en-US" dirty="0"/>
              <a:t>They help in mobilizing household/corporate savings and making them available to deficit units by way of providing loans.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0EFDE-FB91-43E4-BFE9-3F2B794C0D2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29699" name="Rectangle 9"/>
          <p:cNvSpPr>
            <a:spLocks noChangeArrowheads="1"/>
          </p:cNvSpPr>
          <p:nvPr/>
        </p:nvSpPr>
        <p:spPr bwMode="auto">
          <a:xfrm>
            <a:off x="1066800" y="609600"/>
            <a:ext cx="7467600" cy="43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000" b="1" dirty="0"/>
              <a:t>Risk-Return Trade-Off:</a:t>
            </a:r>
            <a:endParaRPr lang="en-US" sz="4000" dirty="0"/>
          </a:p>
          <a:p>
            <a:pPr algn="just"/>
            <a:r>
              <a:rPr lang="en-US" sz="4000" dirty="0"/>
              <a:t>	</a:t>
            </a:r>
            <a:r>
              <a:rPr lang="en-US" sz="3600" dirty="0"/>
              <a:t>The relation between </a:t>
            </a:r>
            <a:r>
              <a:rPr lang="en-US" sz="3600" u="sng" dirty="0">
                <a:hlinkClick r:id="rId3"/>
              </a:rPr>
              <a:t>risk and return</a:t>
            </a:r>
            <a:r>
              <a:rPr lang="en-US" sz="3600" dirty="0"/>
              <a:t> that usually </a:t>
            </a:r>
            <a:r>
              <a:rPr lang="en-US" sz="3600" u="sng" dirty="0">
                <a:hlinkClick r:id="rId4"/>
              </a:rPr>
              <a:t>holds</a:t>
            </a:r>
            <a:r>
              <a:rPr lang="en-US" sz="3600" dirty="0"/>
              <a:t>, in which one must be willing to </a:t>
            </a:r>
            <a:r>
              <a:rPr lang="en-US" sz="3600" u="sng" dirty="0">
                <a:hlinkClick r:id="rId5"/>
              </a:rPr>
              <a:t>accept</a:t>
            </a:r>
            <a:r>
              <a:rPr lang="en-US" sz="3600" dirty="0"/>
              <a:t> greater </a:t>
            </a:r>
            <a:r>
              <a:rPr lang="en-US" sz="3600" u="sng" dirty="0">
                <a:hlinkClick r:id="rId6"/>
              </a:rPr>
              <a:t>risk</a:t>
            </a:r>
            <a:r>
              <a:rPr lang="en-US" sz="3600" dirty="0"/>
              <a:t> if one wants to pursue greater </a:t>
            </a:r>
            <a:r>
              <a:rPr lang="en-US" sz="3600" u="sng" dirty="0">
                <a:hlinkClick r:id="rId7"/>
              </a:rPr>
              <a:t>returns</a:t>
            </a:r>
            <a:r>
              <a:rPr lang="en-US" sz="3600" dirty="0"/>
              <a:t>, </a:t>
            </a:r>
            <a:r>
              <a:rPr lang="en-US" sz="3600" b="1" dirty="0"/>
              <a:t>also called</a:t>
            </a:r>
            <a:r>
              <a:rPr lang="en-US" sz="3600" dirty="0"/>
              <a:t> risk/reward trade-off.</a:t>
            </a:r>
          </a:p>
          <a:p>
            <a:pPr eaLnBrk="0" hangingPunct="0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sz="3500" dirty="0"/>
              <a:t>Investment is the current commitment of money for a particular period of time in order to derive anticipated future benefits that will compensate for: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en-US" sz="3500" dirty="0"/>
              <a:t>   a) The </a:t>
            </a:r>
            <a:r>
              <a:rPr lang="en-US" sz="3500" b="1" u="sng" dirty="0">
                <a:solidFill>
                  <a:schemeClr val="accent2"/>
                </a:solidFill>
              </a:rPr>
              <a:t>time</a:t>
            </a:r>
            <a:r>
              <a:rPr lang="en-US" sz="3500" dirty="0">
                <a:solidFill>
                  <a:schemeClr val="accent2"/>
                </a:solidFill>
              </a:rPr>
              <a:t> </a:t>
            </a:r>
            <a:r>
              <a:rPr lang="en-US" sz="3500" dirty="0"/>
              <a:t>for which funds are committed.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en-US" sz="3500" dirty="0"/>
              <a:t>   b) The expected rate of </a:t>
            </a:r>
            <a:r>
              <a:rPr lang="en-US" sz="3500" b="1" u="sng" dirty="0">
                <a:solidFill>
                  <a:schemeClr val="accent2"/>
                </a:solidFill>
              </a:rPr>
              <a:t>Inflation</a:t>
            </a:r>
            <a:r>
              <a:rPr lang="en-US" sz="3500" dirty="0"/>
              <a:t>.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en-US" sz="3500" dirty="0"/>
              <a:t>   C) The </a:t>
            </a:r>
            <a:r>
              <a:rPr lang="en-US" sz="3500" b="1" u="sng" dirty="0">
                <a:solidFill>
                  <a:schemeClr val="accent2"/>
                </a:solidFill>
              </a:rPr>
              <a:t>uncertainty</a:t>
            </a:r>
            <a:r>
              <a:rPr lang="en-US" sz="3500" dirty="0">
                <a:solidFill>
                  <a:schemeClr val="accent2"/>
                </a:solidFill>
              </a:rPr>
              <a:t> </a:t>
            </a:r>
            <a:r>
              <a:rPr lang="en-US" sz="3500" dirty="0"/>
              <a:t>of future payment.  </a:t>
            </a:r>
          </a:p>
          <a:p>
            <a:pPr algn="just" eaLnBrk="1" hangingPunct="1">
              <a:buFont typeface="Wingdings 3" pitchFamily="18" charset="2"/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Definition of Investment: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1CF1EF-58B6-4FB1-AF81-8DF632D959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95D74-00D0-4394-81C9-A264A032E55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0723" name="Rectangle 9"/>
          <p:cNvSpPr>
            <a:spLocks noChangeArrowheads="1"/>
          </p:cNvSpPr>
          <p:nvPr/>
        </p:nvSpPr>
        <p:spPr bwMode="auto">
          <a:xfrm>
            <a:off x="1066800" y="609600"/>
            <a:ext cx="7467600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b="1" dirty="0"/>
              <a:t>SOURCES &amp; TYPES OF RISK:</a:t>
            </a:r>
          </a:p>
          <a:p>
            <a:pPr eaLnBrk="0" hangingPunct="0">
              <a:defRPr/>
            </a:pPr>
            <a:endParaRPr lang="en-US" sz="1050" dirty="0"/>
          </a:p>
          <a:p>
            <a:pPr eaLnBrk="0" hangingPunct="0">
              <a:defRPr/>
            </a:pPr>
            <a:r>
              <a:rPr lang="en-US" sz="2800" b="1" dirty="0"/>
              <a:t>Sources of Risk:</a:t>
            </a:r>
          </a:p>
          <a:p>
            <a:pPr eaLnBrk="0" hangingPunct="0">
              <a:defRPr/>
            </a:pPr>
            <a:r>
              <a:rPr lang="en-US" sz="2800" dirty="0"/>
              <a:t>The following are the different sources of risk: 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en-US" sz="2800" dirty="0"/>
              <a:t>Interest Rate Risk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en-US" sz="2800" dirty="0"/>
              <a:t>Market Risk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en-US" sz="2800" dirty="0"/>
              <a:t>Inflation Risk 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en-US" sz="2800" dirty="0"/>
              <a:t>Business Risk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en-US" sz="2800" dirty="0"/>
              <a:t>Financial Risk 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en-US" sz="2800" dirty="0"/>
              <a:t>Liquidity Risk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en-US" sz="2800" dirty="0"/>
              <a:t>Exchange Rate Risk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en-US" sz="2800" dirty="0"/>
              <a:t>Country Risk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4732AD-5363-42F8-8B72-0E8DB93919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0723" name="Rectangle 9"/>
          <p:cNvSpPr>
            <a:spLocks noChangeArrowheads="1"/>
          </p:cNvSpPr>
          <p:nvPr/>
        </p:nvSpPr>
        <p:spPr bwMode="auto">
          <a:xfrm>
            <a:off x="990600" y="0"/>
            <a:ext cx="7467600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3200" b="1" dirty="0"/>
              <a:t>TYPES OF RISK:</a:t>
            </a:r>
          </a:p>
          <a:p>
            <a:pPr eaLnBrk="0" hangingPunct="0">
              <a:defRPr/>
            </a:pPr>
            <a:r>
              <a:rPr lang="en-US" sz="3200" dirty="0"/>
              <a:t>The following are the different types of risk: </a:t>
            </a:r>
          </a:p>
          <a:p>
            <a:pPr marL="342900" indent="-342900" eaLnBrk="0" hangingPunct="0">
              <a:buFontTx/>
              <a:buAutoNum type="arabicParenR"/>
              <a:defRPr/>
            </a:pPr>
            <a:r>
              <a:rPr lang="en-US" sz="3200" b="1" dirty="0"/>
              <a:t>Systematic Risk: </a:t>
            </a:r>
          </a:p>
          <a:p>
            <a:pPr fontAlgn="t">
              <a:defRPr/>
            </a:pPr>
            <a:r>
              <a:rPr lang="en-US" sz="3200" dirty="0"/>
              <a:t>Virtually all securities have some systematic risk, whether bonds or stocks, because systematic risk directly encompasses the      interest  rate, market, and inflation risks. </a:t>
            </a:r>
          </a:p>
          <a:p>
            <a:pPr fontAlgn="t">
              <a:defRPr/>
            </a:pPr>
            <a:endParaRPr lang="en-US" sz="1600" dirty="0"/>
          </a:p>
          <a:p>
            <a:pPr fontAlgn="t">
              <a:defRPr/>
            </a:pPr>
            <a:r>
              <a:rPr lang="en-US" sz="3200" dirty="0"/>
              <a:t>The investor cannot escape this part of the risk, because no matter how well he or she diversifies, the risk of the overall market cannot be avoided. </a:t>
            </a:r>
          </a:p>
          <a:p>
            <a:pPr fontAlgn="t">
              <a:defRPr/>
            </a:pPr>
            <a:endParaRPr lang="en-US" sz="2800" dirty="0"/>
          </a:p>
          <a:p>
            <a:pPr fontAlgn="t"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C1723-E19F-4C0C-8C63-710388E9E68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2771" name="Rectangle 9"/>
          <p:cNvSpPr>
            <a:spLocks noChangeArrowheads="1"/>
          </p:cNvSpPr>
          <p:nvPr/>
        </p:nvSpPr>
        <p:spPr bwMode="auto">
          <a:xfrm>
            <a:off x="1066800" y="609600"/>
            <a:ext cx="7467600" cy="649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600" b="1" dirty="0"/>
              <a:t>2) Non Systematic Risk:  </a:t>
            </a:r>
          </a:p>
          <a:p>
            <a:pPr algn="just" fontAlgn="t"/>
            <a:r>
              <a:rPr lang="en-US" sz="3600" dirty="0"/>
              <a:t>Non-Systematic Risk is the variability in a security’s total returns not related to overall market variability is called the non-systematic risk. </a:t>
            </a:r>
          </a:p>
          <a:p>
            <a:pPr algn="just" fontAlgn="t"/>
            <a:r>
              <a:rPr lang="en-US" sz="3600" dirty="0"/>
              <a:t>Although all securities tend to have some non-systematic risk, it is generally connected with common stocks. </a:t>
            </a:r>
          </a:p>
          <a:p>
            <a:pPr eaLnBrk="0" hangingPunct="0"/>
            <a:endParaRPr lang="en-US" sz="2800" b="1" dirty="0"/>
          </a:p>
          <a:p>
            <a:pPr eaLnBrk="0" hangingPunct="0"/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/>
          <a:lstStyle/>
          <a:p>
            <a:r>
              <a:rPr lang="en-US" sz="2800" dirty="0"/>
              <a:t>RISK AVERSION: </a:t>
            </a:r>
          </a:p>
          <a:p>
            <a:r>
              <a:rPr lang="en-US" sz="2800" dirty="0"/>
              <a:t>Risk aversion is the reluctance of a person to accept a bargain with an uncertain payoff rather than another bargain with a more certain, but possibly lower, </a:t>
            </a:r>
            <a:r>
              <a:rPr lang="en-US" sz="2800" dirty="0">
                <a:hlinkClick r:id="rId2" tooltip="Expected value"/>
              </a:rPr>
              <a:t>expected payoff</a:t>
            </a:r>
            <a:r>
              <a:rPr lang="en-US" sz="2800" dirty="0"/>
              <a:t>. </a:t>
            </a:r>
          </a:p>
          <a:p>
            <a:pPr algn="just"/>
            <a:r>
              <a:rPr lang="en-US" sz="2600" dirty="0"/>
              <a:t>For example, a risk-averse investor might choose to put his or her money into a </a:t>
            </a:r>
            <a:r>
              <a:rPr lang="en-US" sz="2600" dirty="0">
                <a:hlinkClick r:id="rId3" tooltip="Bank"/>
              </a:rPr>
              <a:t>bank</a:t>
            </a:r>
            <a:r>
              <a:rPr lang="en-US" sz="2600" dirty="0"/>
              <a:t> account with a low but guaranteed interest rate, rather than into a </a:t>
            </a:r>
            <a:r>
              <a:rPr lang="en-US" sz="2600" dirty="0">
                <a:hlinkClick r:id="rId4" tooltip="Stock"/>
              </a:rPr>
              <a:t>stock</a:t>
            </a:r>
            <a:r>
              <a:rPr lang="en-US" sz="2600" dirty="0"/>
              <a:t>/mutual fund that may have high expected returns, but also involves a chance of losing value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Risk Aversion &amp; Risk Premium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73739E-54E2-47CE-975A-190C3072E25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79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Risk premium</a:t>
            </a:r>
            <a:r>
              <a:rPr lang="en-US" dirty="0"/>
              <a:t> is the minimum amount of money by which the </a:t>
            </a:r>
            <a:r>
              <a:rPr lang="en-US" dirty="0">
                <a:hlinkClick r:id="rId2" tooltip="Expected return"/>
              </a:rPr>
              <a:t>expected return</a:t>
            </a:r>
            <a:r>
              <a:rPr lang="en-US" dirty="0"/>
              <a:t> on a </a:t>
            </a:r>
            <a:r>
              <a:rPr lang="en-US" b="1" u="sng" dirty="0"/>
              <a:t>risky asset</a:t>
            </a:r>
            <a:r>
              <a:rPr lang="en-US" dirty="0"/>
              <a:t> must exceed the known return on a </a:t>
            </a:r>
            <a:r>
              <a:rPr lang="en-US" b="1" dirty="0">
                <a:hlinkClick r:id="rId3" tooltip="Risk-free bond"/>
              </a:rPr>
              <a:t>risk-free asset</a:t>
            </a:r>
            <a:r>
              <a:rPr lang="en-US" dirty="0"/>
              <a:t>, or the expected return on a less risky asset, in order to induce an individual to hold the risky asset rather than the risk-free asset. (Note that risk </a:t>
            </a:r>
            <a:r>
              <a:rPr lang="en-US" dirty="0" err="1"/>
              <a:t>premia</a:t>
            </a:r>
            <a:r>
              <a:rPr lang="en-US" dirty="0"/>
              <a:t> may be negative.) Thus it is the minimum </a:t>
            </a:r>
            <a:r>
              <a:rPr lang="en-US" dirty="0">
                <a:hlinkClick r:id="rId4" tooltip="Willingness to accept"/>
              </a:rPr>
              <a:t>willingness to accept</a:t>
            </a:r>
            <a:r>
              <a:rPr lang="en-US" dirty="0"/>
              <a:t> compensation for the </a:t>
            </a:r>
            <a:r>
              <a:rPr lang="en-US" dirty="0">
                <a:hlinkClick r:id="rId5" tooltip="Financial risk"/>
              </a:rPr>
              <a:t>risk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ctr">
              <a:defRPr/>
            </a:pPr>
            <a:r>
              <a:rPr lang="en-US" dirty="0"/>
              <a:t>RISK PREMIUM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88283-4B25-44B9-8005-5C5EE5A77E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FUNDAMENTAL ANALYSIS –is the approach that uses information derived from supply and demand factors to anticipate price movements. </a:t>
            </a:r>
          </a:p>
          <a:p>
            <a:pPr>
              <a:buFont typeface="Wingdings 3" pitchFamily="18" charset="2"/>
              <a:buNone/>
            </a:pPr>
            <a:endParaRPr lang="en-US" sz="1600" dirty="0"/>
          </a:p>
          <a:p>
            <a:r>
              <a:rPr lang="en-US" dirty="0"/>
              <a:t>Fundamental analysts use monthly reports that project supply and demand factors for a particular commodity, along with information from various associations.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/>
              <a:t>FUNDAMENTAL &amp; TECHNICAL ANALYSIS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2FABC5-0BF0-4F1C-866B-6D75153291C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600" b="1" dirty="0"/>
              <a:t>Technical analysis </a:t>
            </a:r>
            <a:r>
              <a:rPr lang="en-US" sz="3600" dirty="0"/>
              <a:t>is the approach that uses futures price charts to anticipate price movements. </a:t>
            </a:r>
          </a:p>
          <a:p>
            <a:pPr algn="just"/>
            <a:r>
              <a:rPr lang="en-US" sz="3600" dirty="0"/>
              <a:t>Technical analysts use bar charts of market trends and turning points to develop price forecasts. </a:t>
            </a:r>
          </a:p>
          <a:p>
            <a:pPr algn="just"/>
            <a:r>
              <a:rPr lang="en-US" sz="3600" dirty="0"/>
              <a:t>They also use price movements from past days, weeks, months, and years to research price trends.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400" u="sng" dirty="0"/>
              <a:t>Technical analysis</a:t>
            </a:r>
            <a:endParaRPr lang="en-US" u="sn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6D8675-22DD-4797-B72C-2C08A18AB64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691062"/>
          </a:xfrm>
        </p:spPr>
        <p:txBody>
          <a:bodyPr/>
          <a:lstStyle/>
          <a:p>
            <a:pPr algn="just"/>
            <a:r>
              <a:rPr lang="en-US" sz="3000" dirty="0"/>
              <a:t>In </a:t>
            </a:r>
            <a:r>
              <a:rPr lang="en-US" sz="3000" dirty="0">
                <a:hlinkClick r:id="rId2" tooltip="Finance"/>
              </a:rPr>
              <a:t>finance</a:t>
            </a:r>
            <a:r>
              <a:rPr lang="en-US" sz="3000" dirty="0"/>
              <a:t>, the </a:t>
            </a:r>
            <a:r>
              <a:rPr lang="en-US" sz="3000" b="1" dirty="0"/>
              <a:t>efficient-market hypothesis</a:t>
            </a:r>
            <a:r>
              <a:rPr lang="en-US" sz="3000" dirty="0"/>
              <a:t> (</a:t>
            </a:r>
            <a:r>
              <a:rPr lang="en-US" sz="3000" b="1" dirty="0"/>
              <a:t>EMH</a:t>
            </a:r>
            <a:r>
              <a:rPr lang="en-US" sz="3000" dirty="0"/>
              <a:t>), or the </a:t>
            </a:r>
            <a:r>
              <a:rPr lang="en-US" sz="3000" b="1" dirty="0"/>
              <a:t>joint hypothesis problem</a:t>
            </a:r>
            <a:r>
              <a:rPr lang="en-US" sz="3000" dirty="0"/>
              <a:t>, state that </a:t>
            </a:r>
            <a:r>
              <a:rPr lang="en-US" sz="3000" dirty="0">
                <a:hlinkClick r:id="rId3" tooltip="Financial markets"/>
              </a:rPr>
              <a:t>financial markets</a:t>
            </a:r>
            <a:r>
              <a:rPr lang="en-US" sz="3000" dirty="0"/>
              <a:t> are "informationally efficient". </a:t>
            </a:r>
          </a:p>
          <a:p>
            <a:pPr algn="just"/>
            <a:r>
              <a:rPr lang="en-US" sz="3000" dirty="0"/>
              <a:t>In consequence of this, one cannot consistently achieve returns in excess of average market returns on a </a:t>
            </a:r>
            <a:r>
              <a:rPr lang="en-US" sz="3000" dirty="0">
                <a:hlinkClick r:id="rId4" tooltip="Risk-weighted asset"/>
              </a:rPr>
              <a:t>risk-adjusted basis</a:t>
            </a:r>
            <a:r>
              <a:rPr lang="en-US" sz="3000" dirty="0"/>
              <a:t>, given the information available at the time the investment is made.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Efficient Market Hypothesis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C0EFA-8F94-43BA-B6D3-E2F22D3E2BB3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58674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/>
              <a:t>There are three major versions of the hypothesis: </a:t>
            </a:r>
          </a:p>
          <a:p>
            <a:pPr marL="514350" lvl="0" indent="-514350" algn="just">
              <a:buAutoNum type="arabicParenR"/>
            </a:pPr>
            <a:r>
              <a:rPr lang="en-US" b="1" dirty="0"/>
              <a:t>"weak":</a:t>
            </a:r>
            <a:r>
              <a:rPr lang="en-US" dirty="0"/>
              <a:t> The weak-form EMH claims that prices on traded </a:t>
            </a:r>
            <a:r>
              <a:rPr lang="en-US" dirty="0">
                <a:hlinkClick r:id="rId2" tooltip="Assets"/>
              </a:rPr>
              <a:t>assets</a:t>
            </a:r>
            <a:r>
              <a:rPr lang="en-US" dirty="0"/>
              <a:t> (</a:t>
            </a:r>
            <a:r>
              <a:rPr lang="en-US" i="1" dirty="0"/>
              <a:t>e.g.,</a:t>
            </a:r>
            <a:r>
              <a:rPr lang="en-US" dirty="0"/>
              <a:t> </a:t>
            </a:r>
            <a:r>
              <a:rPr lang="en-US" dirty="0">
                <a:hlinkClick r:id="rId3" tooltip="Stocks"/>
              </a:rPr>
              <a:t>stocks</a:t>
            </a:r>
            <a:r>
              <a:rPr lang="en-US" dirty="0"/>
              <a:t>, </a:t>
            </a:r>
            <a:r>
              <a:rPr lang="en-US" dirty="0">
                <a:hlinkClick r:id="rId4" tooltip="Bond (finance)"/>
              </a:rPr>
              <a:t>bonds</a:t>
            </a:r>
            <a:r>
              <a:rPr lang="en-US" dirty="0"/>
              <a:t>, or property) already reflect all past publicly available </a:t>
            </a:r>
            <a:r>
              <a:rPr lang="en-US" dirty="0">
                <a:hlinkClick r:id="rId5" tooltip="Information"/>
              </a:rPr>
              <a:t>information</a:t>
            </a:r>
            <a:r>
              <a:rPr lang="en-US" dirty="0"/>
              <a:t>.</a:t>
            </a:r>
          </a:p>
          <a:p>
            <a:pPr marL="514350" lvl="0" indent="-514350" algn="just">
              <a:buAutoNum type="arabicParenR"/>
            </a:pPr>
            <a:r>
              <a:rPr lang="en-US" b="1" dirty="0"/>
              <a:t>"semi-strong":</a:t>
            </a:r>
            <a:r>
              <a:rPr lang="en-US" dirty="0"/>
              <a:t> The semi-strong-form EMH claims both that prices reflect all publicly available information and that prices instantly change to reflect new public information.</a:t>
            </a:r>
          </a:p>
          <a:p>
            <a:pPr marL="514350" lvl="0" indent="-514350" algn="just">
              <a:buAutoNum type="arabicParenR"/>
            </a:pPr>
            <a:r>
              <a:rPr lang="en-US" b="1" dirty="0"/>
              <a:t>"strong":</a:t>
            </a:r>
            <a:r>
              <a:rPr lang="en-US" dirty="0"/>
              <a:t> The strong-form EMH additionally claims that prices instantly reflect even hidden or "insider" information.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C0EFA-8F94-43BA-B6D3-E2F22D3E2BB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A theory of finance that attempts to explain the decisions of investors by viewing them as rational actors looking for their self-interest, given the sometimes </a:t>
            </a:r>
            <a:r>
              <a:rPr lang="en-US" b="1" u="sng" dirty="0"/>
              <a:t>inefficient</a:t>
            </a:r>
            <a:r>
              <a:rPr lang="en-US" dirty="0"/>
              <a:t> nature of the market. </a:t>
            </a:r>
          </a:p>
          <a:p>
            <a:pPr algn="just"/>
            <a:r>
              <a:rPr lang="en-US" dirty="0"/>
              <a:t> The Theory of Moral Sentiments, one of its primary observations holds that investors and people in general make decisions on imprecise impressions and beliefs rather than rational analysis.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(Ex: </a:t>
            </a:r>
            <a:r>
              <a:rPr lang="en-US" b="1" dirty="0" err="1"/>
              <a:t>Muhurth</a:t>
            </a:r>
            <a:r>
              <a:rPr lang="en-US" b="1" dirty="0"/>
              <a:t> Trading on the day of Diwali).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pPr algn="ctr"/>
            <a:r>
              <a:rPr lang="en-US" sz="4800" u="sng" dirty="0"/>
              <a:t>Behavioral Finance </a:t>
            </a:r>
            <a:endParaRPr lang="en-US" u="sn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C0EFA-8F94-43BA-B6D3-E2F22D3E2BB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61722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 dirty="0"/>
              <a:t>Investments refers</a:t>
            </a:r>
            <a:r>
              <a:rPr lang="en-US" dirty="0"/>
              <a:t>: </a:t>
            </a:r>
          </a:p>
          <a:p>
            <a:pPr algn="just"/>
            <a:r>
              <a:rPr lang="en-US" dirty="0"/>
              <a:t>To sacrifice of current resources in anticipation of a future benefit.</a:t>
            </a:r>
          </a:p>
          <a:p>
            <a:pPr algn="just"/>
            <a:r>
              <a:rPr lang="en-US" dirty="0"/>
              <a:t>Involves commitment of certain current cash flow in anticipation of an uncertain future cash flows. </a:t>
            </a:r>
          </a:p>
          <a:p>
            <a:pPr algn="just" eaLnBrk="1" hangingPunct="1"/>
            <a:r>
              <a:rPr lang="en-US" dirty="0"/>
              <a:t>Involves employment of own funds or borrowed funds on a real or financial asset for a certain period of time in anticipation of a return in future.</a:t>
            </a:r>
          </a:p>
          <a:p>
            <a:pPr algn="just" eaLnBrk="1" hangingPunct="1"/>
            <a:r>
              <a:rPr lang="en-US" dirty="0"/>
              <a:t>Refers to postponement of current consumption in anticipation of a future benefit.</a:t>
            </a:r>
          </a:p>
          <a:p>
            <a:pPr marL="0" indent="0" algn="just" eaLnBrk="1" hangingPunct="1">
              <a:buNone/>
            </a:pPr>
            <a:r>
              <a:rPr lang="en-US" dirty="0"/>
              <a:t>The investor can be an Individual, Government, Pension fund, or a Corporation. </a:t>
            </a:r>
          </a:p>
          <a:p>
            <a:pPr algn="just" eaLnBrk="1" hangingPunct="1">
              <a:buFont typeface="Wingdings 3" pitchFamily="18" charset="2"/>
              <a:buNone/>
            </a:pPr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C71B83-B8EF-414E-910A-1F1237D82E6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49900"/>
          </a:xfrm>
        </p:spPr>
        <p:txBody>
          <a:bodyPr/>
          <a:lstStyle/>
          <a:p>
            <a:r>
              <a:rPr lang="en-US" sz="3200" dirty="0"/>
              <a:t>A second observation states that the way a question or problem is framed to an investor will influence the decision he/she ultimately makes. </a:t>
            </a:r>
          </a:p>
          <a:p>
            <a:pPr>
              <a:buNone/>
            </a:pPr>
            <a:endParaRPr lang="en-US" sz="1100" dirty="0"/>
          </a:p>
          <a:p>
            <a:r>
              <a:rPr lang="en-US" sz="3200" dirty="0"/>
              <a:t>These two observations largely explain market inefficiencies; that is, behavior finance holds that markets are sometimes inefficient because people are not mathematical equations.  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C0EFA-8F94-43BA-B6D3-E2F22D3E2BB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315200" cy="990600"/>
          </a:xfrm>
          <a:noFill/>
          <a:ln/>
        </p:spPr>
        <p:txBody>
          <a:bodyPr lIns="90488" tIns="44450" rIns="90488" bIns="44450" anchor="ctr"/>
          <a:lstStyle/>
          <a:p>
            <a:pPr algn="ctr"/>
            <a:r>
              <a:rPr lang="en-US" sz="4000" dirty="0"/>
              <a:t>Heuristic-Driven Bias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696200" cy="46482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10000"/>
              </a:lnSpc>
              <a:spcBef>
                <a:spcPct val="25000"/>
              </a:spcBef>
              <a:spcAft>
                <a:spcPct val="10000"/>
              </a:spcAft>
            </a:pPr>
            <a:r>
              <a:rPr lang="en-US" dirty="0"/>
              <a:t>Heuristic-Driven Bias refers to the process by which people find things out for themselves, usually by trial and error.</a:t>
            </a:r>
          </a:p>
          <a:p>
            <a:pPr>
              <a:lnSpc>
                <a:spcPct val="110000"/>
              </a:lnSpc>
              <a:spcBef>
                <a:spcPct val="25000"/>
              </a:spcBef>
            </a:pPr>
            <a:r>
              <a:rPr lang="en-US" dirty="0"/>
              <a:t>Trial and error leads people to develop rules of thumb which often causes errors.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334000" y="18288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315200" cy="990600"/>
          </a:xfrm>
          <a:noFill/>
          <a:ln/>
        </p:spPr>
        <p:txBody>
          <a:bodyPr lIns="90488" tIns="44450" rIns="90488" bIns="44450" anchor="ctr"/>
          <a:lstStyle/>
          <a:p>
            <a:pPr algn="ctr"/>
            <a:r>
              <a:rPr lang="en-US" sz="4000"/>
              <a:t>Heuristic-Driven Bias</a:t>
            </a:r>
          </a:p>
        </p:txBody>
      </p:sp>
      <p:sp>
        <p:nvSpPr>
          <p:cNvPr id="126979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924800" cy="4495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05000"/>
              </a:lnSpc>
            </a:pPr>
            <a:r>
              <a:rPr lang="en-US" dirty="0"/>
              <a:t>Representativeness </a:t>
            </a:r>
          </a:p>
          <a:p>
            <a:pPr>
              <a:lnSpc>
                <a:spcPct val="105000"/>
              </a:lnSpc>
              <a:buFont typeface="Wingdings" pitchFamily="2" charset="2"/>
              <a:buNone/>
            </a:pPr>
            <a:r>
              <a:rPr lang="en-US" dirty="0"/>
              <a:t>	&gt; Refers to judgments based on </a:t>
            </a:r>
            <a:br>
              <a:rPr lang="en-US" dirty="0"/>
            </a:br>
            <a:r>
              <a:rPr lang="en-US" dirty="0"/>
              <a:t>   stereotypes.</a:t>
            </a:r>
          </a:p>
          <a:p>
            <a:pPr>
              <a:lnSpc>
                <a:spcPct val="105000"/>
              </a:lnSpc>
              <a:buFont typeface="Wingdings" pitchFamily="2" charset="2"/>
              <a:buNone/>
            </a:pPr>
            <a:r>
              <a:rPr lang="en-US" dirty="0"/>
              <a:t>	&gt; People believe that a small </a:t>
            </a:r>
            <a:br>
              <a:rPr lang="en-US" dirty="0"/>
            </a:br>
            <a:r>
              <a:rPr lang="en-US" dirty="0"/>
              <a:t>   sample is representative of the </a:t>
            </a:r>
            <a:br>
              <a:rPr lang="en-US" dirty="0"/>
            </a:br>
            <a:r>
              <a:rPr lang="en-US" dirty="0"/>
              <a:t>   entire population.</a:t>
            </a:r>
          </a:p>
        </p:txBody>
      </p:sp>
      <p:sp>
        <p:nvSpPr>
          <p:cNvPr id="126980" name="Rectangle 2052"/>
          <p:cNvSpPr>
            <a:spLocks noChangeArrowheads="1"/>
          </p:cNvSpPr>
          <p:nvPr/>
        </p:nvSpPr>
        <p:spPr bwMode="auto">
          <a:xfrm>
            <a:off x="5334000" y="18288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315200" cy="990600"/>
          </a:xfrm>
          <a:noFill/>
          <a:ln/>
        </p:spPr>
        <p:txBody>
          <a:bodyPr lIns="90488" tIns="44450" rIns="90488" bIns="44450" anchor="ctr"/>
          <a:lstStyle/>
          <a:p>
            <a:pPr algn="ctr"/>
            <a:r>
              <a:rPr lang="en-US" sz="4000"/>
              <a:t>Heuristic-Driven Bias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620000" cy="46482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10000"/>
              </a:lnSpc>
              <a:spcBef>
                <a:spcPct val="25000"/>
              </a:spcBef>
              <a:spcAft>
                <a:spcPct val="10000"/>
              </a:spcAft>
            </a:pPr>
            <a:r>
              <a:rPr lang="en-US" dirty="0"/>
              <a:t>Overconfidence</a:t>
            </a:r>
          </a:p>
          <a:p>
            <a:pPr>
              <a:lnSpc>
                <a:spcPct val="110000"/>
              </a:lnSpc>
              <a:spcBef>
                <a:spcPct val="25000"/>
              </a:spcBef>
              <a:spcAft>
                <a:spcPct val="10000"/>
              </a:spcAft>
              <a:buFont typeface="Wingdings" pitchFamily="2" charset="2"/>
              <a:buNone/>
            </a:pPr>
            <a:r>
              <a:rPr lang="en-US" dirty="0"/>
              <a:t>	&gt; People set overly narrow </a:t>
            </a:r>
            <a:br>
              <a:rPr lang="en-US" dirty="0"/>
            </a:br>
            <a:r>
              <a:rPr lang="en-US" dirty="0"/>
              <a:t>   confidence intervals.</a:t>
            </a:r>
          </a:p>
          <a:p>
            <a:pPr>
              <a:lnSpc>
                <a:spcPct val="110000"/>
              </a:lnSpc>
              <a:spcBef>
                <a:spcPct val="25000"/>
              </a:spcBef>
              <a:spcAft>
                <a:spcPct val="10000"/>
              </a:spcAft>
              <a:buFont typeface="Wingdings" pitchFamily="2" charset="2"/>
              <a:buNone/>
            </a:pPr>
            <a:r>
              <a:rPr lang="en-US" dirty="0"/>
              <a:t>	&gt; They get surprised more </a:t>
            </a:r>
            <a:br>
              <a:rPr lang="en-US" dirty="0"/>
            </a:br>
            <a:r>
              <a:rPr lang="en-US" dirty="0"/>
              <a:t>   frequently than they </a:t>
            </a:r>
            <a:br>
              <a:rPr lang="en-US" dirty="0"/>
            </a:br>
            <a:r>
              <a:rPr lang="en-US" dirty="0"/>
              <a:t>   anticipate.</a:t>
            </a:r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5334000" y="18288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315200" cy="990600"/>
          </a:xfrm>
          <a:noFill/>
          <a:ln/>
        </p:spPr>
        <p:txBody>
          <a:bodyPr lIns="90488" tIns="44450" rIns="90488" bIns="44450" anchor="ctr"/>
          <a:lstStyle/>
          <a:p>
            <a:pPr algn="ctr"/>
            <a:r>
              <a:rPr lang="en-US" sz="4000"/>
              <a:t>Heuristic-Driven Bias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4800" cy="45720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10000"/>
              </a:lnSpc>
              <a:spcBef>
                <a:spcPct val="30000"/>
              </a:spcBef>
            </a:pPr>
            <a:r>
              <a:rPr lang="en-US" dirty="0"/>
              <a:t>Anchoring-and-Adjustment:  </a:t>
            </a:r>
          </a:p>
          <a:p>
            <a:pPr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dirty="0"/>
              <a:t>	&gt; People do not adjust their </a:t>
            </a:r>
            <a:br>
              <a:rPr lang="en-US" dirty="0"/>
            </a:br>
            <a:r>
              <a:rPr lang="en-US" dirty="0"/>
              <a:t>   expectations sufficiently in      </a:t>
            </a:r>
            <a:br>
              <a:rPr lang="en-US" dirty="0"/>
            </a:br>
            <a:r>
              <a:rPr lang="en-US" dirty="0"/>
              <a:t>   response to new information.</a:t>
            </a:r>
          </a:p>
          <a:p>
            <a:pPr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dirty="0"/>
              <a:t>	&gt; They are anchored to their </a:t>
            </a:r>
            <a:br>
              <a:rPr lang="en-US" dirty="0"/>
            </a:br>
            <a:r>
              <a:rPr lang="en-US" dirty="0"/>
              <a:t>   initial expectations.</a:t>
            </a: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5334000" y="18288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57200"/>
            <a:ext cx="8229600" cy="5105400"/>
          </a:xfrm>
          <a:noFill/>
          <a:ln/>
        </p:spPr>
        <p:txBody>
          <a:bodyPr lIns="90488" tIns="44450" rIns="90488" bIns="44450"/>
          <a:lstStyle/>
          <a:p>
            <a:pPr algn="ctr">
              <a:buNone/>
            </a:pPr>
            <a:endParaRPr lang="en-US" sz="4800" dirty="0"/>
          </a:p>
          <a:p>
            <a:pPr algn="ctr">
              <a:buNone/>
            </a:pPr>
            <a:endParaRPr lang="en-US" sz="3600" dirty="0"/>
          </a:p>
          <a:p>
            <a:pPr algn="ctr">
              <a:buNone/>
            </a:pPr>
            <a:r>
              <a:rPr lang="en-US" sz="6600" b="1" dirty="0"/>
              <a:t>End of Unit-1</a:t>
            </a:r>
          </a:p>
          <a:p>
            <a:pPr algn="ctr">
              <a:buNone/>
            </a:pPr>
            <a:r>
              <a:rPr lang="en-US" sz="6600" b="1" dirty="0"/>
              <a:t>Thank </a:t>
            </a:r>
            <a:r>
              <a:rPr lang="en-US" sz="6600" b="1"/>
              <a:t>You!!!</a:t>
            </a:r>
            <a:endParaRPr lang="en-US" sz="6600" b="1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547688" algn="just" eaLnBrk="1" hangingPunct="1">
              <a:spcAft>
                <a:spcPts val="600"/>
              </a:spcAft>
            </a:pPr>
            <a:r>
              <a:rPr lang="en-US" dirty="0"/>
              <a:t>Higher the Risk, Higher is the Expected Return.</a:t>
            </a:r>
          </a:p>
          <a:p>
            <a:pPr marL="547688" algn="just" eaLnBrk="1" hangingPunct="1">
              <a:spcAft>
                <a:spcPts val="600"/>
              </a:spcAft>
            </a:pPr>
            <a:r>
              <a:rPr lang="en-US" dirty="0"/>
              <a:t>A well diversified Portfolio reduces Unsystematic risk by a large way.</a:t>
            </a:r>
          </a:p>
          <a:p>
            <a:pPr marL="547688" algn="just" eaLnBrk="1" hangingPunct="1">
              <a:spcAft>
                <a:spcPts val="600"/>
              </a:spcAft>
            </a:pPr>
            <a:r>
              <a:rPr lang="en-US" dirty="0"/>
              <a:t>Higher the time period of investment, lesser is the uncertainties of Investment.</a:t>
            </a:r>
          </a:p>
          <a:p>
            <a:pPr marL="547688" algn="just" eaLnBrk="1" hangingPunct="1">
              <a:spcAft>
                <a:spcPts val="600"/>
              </a:spcAft>
            </a:pPr>
            <a:r>
              <a:rPr lang="en-US" dirty="0"/>
              <a:t>Investor prefers among securities which yield higher return for the same risk or lower risk for the same return.</a:t>
            </a:r>
          </a:p>
          <a:p>
            <a:pPr marL="547688" algn="just" eaLnBrk="1" hangingPunct="1">
              <a:spcAft>
                <a:spcPts val="600"/>
              </a:spcAft>
            </a:pPr>
            <a:r>
              <a:rPr lang="en-US" dirty="0"/>
              <a:t>Investment decisions are based on Investment objectives and Constraints.</a:t>
            </a:r>
          </a:p>
          <a:p>
            <a:pPr marL="547688" algn="just" eaLnBrk="1" hangingPunct="1">
              <a:spcAft>
                <a:spcPts val="600"/>
              </a:spcAft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792162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Nature and Scope of Investment Decision: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F0211A-62D4-4590-A639-A065B1D5BF3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53340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r>
              <a:rPr lang="en-US"/>
              <a:t>	Based on Time period and Priority, Investment Objectives can be classified into:</a:t>
            </a:r>
          </a:p>
          <a:p>
            <a:pPr algn="just" eaLnBrk="1" hangingPunct="1">
              <a:buFont typeface="Wingdings 3" pitchFamily="18" charset="2"/>
              <a:buNone/>
            </a:pPr>
            <a:endParaRPr lang="en-US"/>
          </a:p>
          <a:p>
            <a:pPr algn="just" eaLnBrk="1" hangingPunct="1"/>
            <a:r>
              <a:rPr lang="en-US"/>
              <a:t>Near term high priority goals.</a:t>
            </a:r>
          </a:p>
          <a:p>
            <a:pPr algn="just" eaLnBrk="1" hangingPunct="1">
              <a:buFont typeface="Wingdings 3" pitchFamily="18" charset="2"/>
              <a:buNone/>
            </a:pPr>
            <a:endParaRPr lang="en-US"/>
          </a:p>
          <a:p>
            <a:pPr algn="just" eaLnBrk="1" hangingPunct="1"/>
            <a:r>
              <a:rPr lang="en-US"/>
              <a:t>Long term high priority goals.</a:t>
            </a:r>
          </a:p>
          <a:p>
            <a:pPr algn="just" eaLnBrk="1" hangingPunct="1"/>
            <a:endParaRPr lang="en-US"/>
          </a:p>
          <a:p>
            <a:pPr algn="just" eaLnBrk="1" hangingPunct="1"/>
            <a:r>
              <a:rPr lang="en-US"/>
              <a:t>Low priority goals.</a:t>
            </a:r>
          </a:p>
          <a:p>
            <a:pPr algn="just" eaLnBrk="1" hangingPunct="1"/>
            <a:endParaRPr lang="en-US"/>
          </a:p>
          <a:p>
            <a:pPr algn="just" eaLnBrk="1" hangingPunct="1"/>
            <a:r>
              <a:rPr lang="en-US"/>
              <a:t>Entrepreneurial or Money making goals.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INVESTMENT OBJECTIVES/GOALS: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CEFD4D-AD16-4460-8FD6-333E3C47C18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5029200"/>
          </a:xfrm>
        </p:spPr>
        <p:txBody>
          <a:bodyPr/>
          <a:lstStyle/>
          <a:p>
            <a:pPr algn="just" eaLnBrk="1" hangingPunct="1">
              <a:buFont typeface="Wingdings 3" pitchFamily="18" charset="2"/>
              <a:buNone/>
            </a:pPr>
            <a:r>
              <a:rPr lang="en-US" dirty="0"/>
              <a:t>	The primary objective of any Investment is to increase the rate of return and to reduce the risk. However the other </a:t>
            </a:r>
            <a:r>
              <a:rPr lang="en-US" b="1" u="sng" dirty="0"/>
              <a:t>Objectives</a:t>
            </a:r>
            <a:r>
              <a:rPr lang="en-US" dirty="0"/>
              <a:t> of Investment include: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US" sz="3200" dirty="0"/>
              <a:t>Return.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US" sz="3200" dirty="0"/>
              <a:t>Risk.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US" sz="3200" dirty="0"/>
              <a:t>Liquidity.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US" sz="3200" dirty="0"/>
              <a:t>Hedge against Inflation.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US" sz="3200" dirty="0"/>
              <a:t>Safety.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INVESTMENT OBJECTIVES/GOALS: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98094-8FC4-49A9-AAC1-0517B76C640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Process of Investment Decision 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The Process of Investment Decisions Making involves five Stages: </a:t>
            </a:r>
          </a:p>
          <a:p>
            <a:pPr marL="514350" indent="-514350">
              <a:buAutoNum type="arabicParenR"/>
            </a:pPr>
            <a:r>
              <a:rPr lang="en-US" dirty="0"/>
              <a:t>Investment Policy</a:t>
            </a:r>
          </a:p>
          <a:p>
            <a:pPr marL="514350" indent="-514350">
              <a:buAutoNum type="arabicParenR"/>
            </a:pPr>
            <a:r>
              <a:rPr lang="en-US" dirty="0"/>
              <a:t>Investment Analysis</a:t>
            </a:r>
          </a:p>
          <a:p>
            <a:pPr marL="514350" indent="-514350">
              <a:buAutoNum type="arabicParenR"/>
            </a:pPr>
            <a:r>
              <a:rPr lang="en-US" dirty="0"/>
              <a:t>Valuation of Securities</a:t>
            </a:r>
          </a:p>
          <a:p>
            <a:pPr marL="514350" indent="-514350">
              <a:buAutoNum type="arabicParenR"/>
            </a:pPr>
            <a:r>
              <a:rPr lang="en-US" dirty="0"/>
              <a:t>Portfolio Construction </a:t>
            </a:r>
          </a:p>
          <a:p>
            <a:pPr marL="514350" indent="-514350">
              <a:buAutoNum type="arabicParenR"/>
            </a:pPr>
            <a:r>
              <a:rPr lang="en-US" dirty="0"/>
              <a:t>Portfolio Evaluation and Revision.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Investments are carefully thought out decisions which involves calculated risk whereas speculation on the other hand is based on rumors, hearsay, tips etc.</a:t>
            </a: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An investor has a relatively longer time horizon compared to that of a speculator.</a:t>
            </a: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An investor is generally risk averse whereas a speculator is generally risk prone.</a:t>
            </a: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An investor’s expected return is consistent with the underlying risk of the investment whereas risk assumed by a speculator and his anticipated return is disproportionate.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INVESTMENT Vs SPECULATION: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420848-35B6-4482-A769-A69A0854498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715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dirty="0"/>
              <a:t>Investments are generally made based on fundamentals whereas Speculations are done based on rumors, tips etc</a:t>
            </a:r>
          </a:p>
          <a:p>
            <a:pPr algn="just" eaLnBrk="1" hangingPunct="1"/>
            <a:r>
              <a:rPr lang="en-US" dirty="0"/>
              <a:t>An Investor generally uses his own funds whereas a speculator normally goes for borrowed funds to leverage his investments.</a:t>
            </a:r>
          </a:p>
          <a:p>
            <a:pPr algn="just" eaLnBrk="1" hangingPunct="1"/>
            <a:r>
              <a:rPr lang="en-US" dirty="0"/>
              <a:t>The volumes of trade of an investor is generally smaller than that of a speculator.</a:t>
            </a:r>
          </a:p>
          <a:p>
            <a:pPr algn="just" eaLnBrk="1" hangingPunct="1"/>
            <a:r>
              <a:rPr lang="en-US" dirty="0"/>
              <a:t>Investor generally follows passive approach whereas speculator follows an active approach.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C78CF-973D-407B-8B7F-E9E692A9C25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1920</Words>
  <Application>Microsoft Office PowerPoint</Application>
  <PresentationFormat>On-screen Show (4:3)</PresentationFormat>
  <Paragraphs>218</Paragraphs>
  <Slides>35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Wingdings</vt:lpstr>
      <vt:lpstr>Wingdings 3</vt:lpstr>
      <vt:lpstr>Office Theme</vt:lpstr>
      <vt:lpstr>   Unit – I: Investments    </vt:lpstr>
      <vt:lpstr>Definition of Investment:</vt:lpstr>
      <vt:lpstr>PowerPoint Presentation</vt:lpstr>
      <vt:lpstr>Nature and Scope of Investment Decision:</vt:lpstr>
      <vt:lpstr>INVESTMENT OBJECTIVES/GOALS:</vt:lpstr>
      <vt:lpstr>INVESTMENT OBJECTIVES/GOALS:</vt:lpstr>
      <vt:lpstr>Process of Investment Decision Making</vt:lpstr>
      <vt:lpstr>INVESTMENT Vs SPECULATION:</vt:lpstr>
      <vt:lpstr>PowerPoint Presentation</vt:lpstr>
      <vt:lpstr>PowerPoint Presentation</vt:lpstr>
      <vt:lpstr>Security Vs Non Security:</vt:lpstr>
      <vt:lpstr>INVESTMENT AVENUES OR ALTERNATIVES OR CHANNELS</vt:lpstr>
      <vt:lpstr>INVESTMENT AVENUES OR ALTERNATIVES</vt:lpstr>
      <vt:lpstr>INVESTMENT ATTRIBUTES:</vt:lpstr>
      <vt:lpstr>INVESTMENT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Risk Aversion &amp; Risk Premium</vt:lpstr>
      <vt:lpstr>RISK PREMIUM</vt:lpstr>
      <vt:lpstr>FUNDAMENTAL &amp; TECHNICAL ANALYSIS</vt:lpstr>
      <vt:lpstr>Technical analysis</vt:lpstr>
      <vt:lpstr>Efficient Market Hypothesis</vt:lpstr>
      <vt:lpstr>PowerPoint Presentation</vt:lpstr>
      <vt:lpstr>Behavioral Finance </vt:lpstr>
      <vt:lpstr>PowerPoint Presentation</vt:lpstr>
      <vt:lpstr>Heuristic-Driven Bias</vt:lpstr>
      <vt:lpstr>Heuristic-Driven Bias</vt:lpstr>
      <vt:lpstr>Heuristic-Driven Bias</vt:lpstr>
      <vt:lpstr>Heuristic-Driven Bias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– I: Investments  By:  K.V. Pavan Kumar,  Associate Professor,  Dept. of Business Management,  MCET, Abids, Hyderabad-01.</dc:title>
  <dc:creator>msk</dc:creator>
  <cp:lastModifiedBy>swathi</cp:lastModifiedBy>
  <cp:revision>28</cp:revision>
  <dcterms:created xsi:type="dcterms:W3CDTF">2013-09-24T05:38:09Z</dcterms:created>
  <dcterms:modified xsi:type="dcterms:W3CDTF">2020-02-28T05:18:00Z</dcterms:modified>
</cp:coreProperties>
</file>